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avif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2"/>
  </p:notesMasterIdLst>
  <p:sldIdLst>
    <p:sldId id="304" r:id="rId2"/>
    <p:sldId id="301" r:id="rId3"/>
    <p:sldId id="320" r:id="rId4"/>
    <p:sldId id="261" r:id="rId5"/>
    <p:sldId id="331" r:id="rId6"/>
    <p:sldId id="302" r:id="rId7"/>
    <p:sldId id="305" r:id="rId8"/>
    <p:sldId id="332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22" r:id="rId22"/>
    <p:sldId id="325" r:id="rId23"/>
    <p:sldId id="324" r:id="rId24"/>
    <p:sldId id="323" r:id="rId25"/>
    <p:sldId id="326" r:id="rId26"/>
    <p:sldId id="327" r:id="rId27"/>
    <p:sldId id="329" r:id="rId28"/>
    <p:sldId id="330" r:id="rId29"/>
    <p:sldId id="328" r:id="rId30"/>
    <p:sldId id="333" r:id="rId31"/>
  </p:sldIdLst>
  <p:sldSz cx="12188825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69767" autoAdjust="0"/>
  </p:normalViewPr>
  <p:slideViewPr>
    <p:cSldViewPr showGuides="1">
      <p:cViewPr varScale="1">
        <p:scale>
          <a:sx n="91" d="100"/>
          <a:sy n="91" d="100"/>
        </p:scale>
        <p:origin x="432" y="4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1290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4BAD50-BC10-49D7-921D-14C4BB4034B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F5A917FA-098F-4133-ABCA-25F6A1C6C769}">
      <dgm:prSet phldrT="[Tekst]" custT="1"/>
      <dgm:spPr/>
      <dgm:t>
        <a:bodyPr/>
        <a:lstStyle/>
        <a:p>
          <a:r>
            <a:rPr lang="da-DK" sz="2000" dirty="0" smtClean="0"/>
            <a:t>Producent-ansvar på emballage</a:t>
          </a:r>
          <a:endParaRPr lang="da-DK" sz="2000" dirty="0"/>
        </a:p>
      </dgm:t>
    </dgm:pt>
    <dgm:pt modelId="{75BC8E63-96EF-484A-8AC9-C05265B740BC}" type="parTrans" cxnId="{3F3ECE16-80D5-4C01-A149-A2F3EE6A2B54}">
      <dgm:prSet/>
      <dgm:spPr/>
      <dgm:t>
        <a:bodyPr/>
        <a:lstStyle/>
        <a:p>
          <a:endParaRPr lang="da-DK" sz="2000"/>
        </a:p>
      </dgm:t>
    </dgm:pt>
    <dgm:pt modelId="{CD83EF6C-E06C-48C5-8987-96581BC839C7}" type="sibTrans" cxnId="{3F3ECE16-80D5-4C01-A149-A2F3EE6A2B54}">
      <dgm:prSet/>
      <dgm:spPr/>
      <dgm:t>
        <a:bodyPr/>
        <a:lstStyle/>
        <a:p>
          <a:endParaRPr lang="da-DK" sz="2000"/>
        </a:p>
      </dgm:t>
    </dgm:pt>
    <dgm:pt modelId="{6AFD9AEE-FFD9-4601-BA06-CCEA6DDCA63D}">
      <dgm:prSet phldrT="[Tekst]" custT="1"/>
      <dgm:spPr/>
      <dgm:t>
        <a:bodyPr/>
        <a:lstStyle/>
        <a:p>
          <a:r>
            <a:rPr lang="da-DK" sz="1200" dirty="0" smtClean="0"/>
            <a:t>Nyt lovforslag og bekendtgørelse samt revision af emballagedirektiv </a:t>
          </a:r>
          <a:endParaRPr lang="da-DK" sz="1200" dirty="0"/>
        </a:p>
      </dgm:t>
    </dgm:pt>
    <dgm:pt modelId="{97DAC4D9-B7D5-42F5-AEFD-7A75CD9B5282}" type="parTrans" cxnId="{B1A4B1C4-1619-403C-9881-74F8A030981C}">
      <dgm:prSet/>
      <dgm:spPr/>
      <dgm:t>
        <a:bodyPr/>
        <a:lstStyle/>
        <a:p>
          <a:endParaRPr lang="da-DK" sz="2000"/>
        </a:p>
      </dgm:t>
    </dgm:pt>
    <dgm:pt modelId="{1AEC71F0-89F4-4D03-BDD3-FEEDA659C7E0}" type="sibTrans" cxnId="{B1A4B1C4-1619-403C-9881-74F8A030981C}">
      <dgm:prSet/>
      <dgm:spPr/>
      <dgm:t>
        <a:bodyPr/>
        <a:lstStyle/>
        <a:p>
          <a:endParaRPr lang="da-DK" sz="2000"/>
        </a:p>
      </dgm:t>
    </dgm:pt>
    <dgm:pt modelId="{34DB3C6F-BE28-41A8-9630-D146673932A2}">
      <dgm:prSet phldrT="[Tekst]" custT="1"/>
      <dgm:spPr/>
      <dgm:t>
        <a:bodyPr/>
        <a:lstStyle/>
        <a:p>
          <a:r>
            <a:rPr lang="da-DK" sz="1400" dirty="0" err="1" smtClean="0"/>
            <a:t>Forhandlings-udvalg</a:t>
          </a:r>
          <a:r>
            <a:rPr lang="da-DK" sz="1400" dirty="0" smtClean="0"/>
            <a:t> på hushold og erhvervsaffald</a:t>
          </a:r>
          <a:endParaRPr lang="da-DK" sz="1400" dirty="0"/>
        </a:p>
      </dgm:t>
    </dgm:pt>
    <dgm:pt modelId="{D47570FE-5FE3-4A91-96C2-8EBCC2F04263}" type="parTrans" cxnId="{169FACD1-0CC0-42BB-BB4E-DE98F971CD7A}">
      <dgm:prSet/>
      <dgm:spPr/>
      <dgm:t>
        <a:bodyPr/>
        <a:lstStyle/>
        <a:p>
          <a:endParaRPr lang="da-DK" sz="2000"/>
        </a:p>
      </dgm:t>
    </dgm:pt>
    <dgm:pt modelId="{4F023209-13CE-451A-8597-F7ED32197F1A}" type="sibTrans" cxnId="{169FACD1-0CC0-42BB-BB4E-DE98F971CD7A}">
      <dgm:prSet/>
      <dgm:spPr/>
      <dgm:t>
        <a:bodyPr/>
        <a:lstStyle/>
        <a:p>
          <a:endParaRPr lang="da-DK" sz="2000"/>
        </a:p>
      </dgm:t>
    </dgm:pt>
    <dgm:pt modelId="{E065575A-6A20-4498-9C0F-A9E4B23482E0}">
      <dgm:prSet phldrT="[Tekst]" custT="1"/>
      <dgm:spPr/>
      <dgm:t>
        <a:bodyPr/>
        <a:lstStyle/>
        <a:p>
          <a:r>
            <a:rPr lang="da-DK" sz="1400" dirty="0" smtClean="0"/>
            <a:t>Affaldsanalyser og tildelingsordning</a:t>
          </a:r>
          <a:endParaRPr lang="da-DK" sz="1400" dirty="0"/>
        </a:p>
      </dgm:t>
    </dgm:pt>
    <dgm:pt modelId="{05FBFBBD-52CF-4794-9E6D-74939BCC17C0}" type="parTrans" cxnId="{F4F75D08-9AE1-408F-BB81-A5804A664570}">
      <dgm:prSet/>
      <dgm:spPr/>
      <dgm:t>
        <a:bodyPr/>
        <a:lstStyle/>
        <a:p>
          <a:endParaRPr lang="da-DK" sz="2000"/>
        </a:p>
      </dgm:t>
    </dgm:pt>
    <dgm:pt modelId="{29A90729-43C4-4BFC-9764-CC11FE3C4499}" type="sibTrans" cxnId="{F4F75D08-9AE1-408F-BB81-A5804A664570}">
      <dgm:prSet/>
      <dgm:spPr/>
      <dgm:t>
        <a:bodyPr/>
        <a:lstStyle/>
        <a:p>
          <a:endParaRPr lang="da-DK" sz="2000"/>
        </a:p>
      </dgm:t>
    </dgm:pt>
    <dgm:pt modelId="{10045644-DADC-4564-91D8-40F565FE3812}">
      <dgm:prSet phldrT="[Tekst]" custT="1"/>
      <dgm:spPr/>
      <dgm:t>
        <a:bodyPr/>
        <a:lstStyle/>
        <a:p>
          <a:r>
            <a:rPr lang="da-DK" sz="1400" dirty="0" smtClean="0"/>
            <a:t>Tilpasning af affaldsdata-system</a:t>
          </a:r>
          <a:endParaRPr lang="da-DK" sz="1400" dirty="0"/>
        </a:p>
      </dgm:t>
    </dgm:pt>
    <dgm:pt modelId="{8EDA6484-8633-4CDF-A129-69DFA3D97F5C}" type="parTrans" cxnId="{68800623-ECB1-4741-9F36-50A1B3DCB69B}">
      <dgm:prSet/>
      <dgm:spPr/>
      <dgm:t>
        <a:bodyPr/>
        <a:lstStyle/>
        <a:p>
          <a:endParaRPr lang="da-DK" sz="2000"/>
        </a:p>
      </dgm:t>
    </dgm:pt>
    <dgm:pt modelId="{F68A89BB-ACAF-41B1-986C-AE0F48E55706}" type="sibTrans" cxnId="{68800623-ECB1-4741-9F36-50A1B3DCB69B}">
      <dgm:prSet/>
      <dgm:spPr/>
      <dgm:t>
        <a:bodyPr/>
        <a:lstStyle/>
        <a:p>
          <a:endParaRPr lang="da-DK" sz="2000"/>
        </a:p>
      </dgm:t>
    </dgm:pt>
    <dgm:pt modelId="{B5AD83BA-1077-4550-B343-CDC16193CD7C}">
      <dgm:prSet phldrT="[Tekst]" custT="1"/>
      <dgm:spPr/>
      <dgm:t>
        <a:bodyPr/>
        <a:lstStyle/>
        <a:p>
          <a:r>
            <a:rPr lang="da-DK" sz="1400" dirty="0" smtClean="0"/>
            <a:t>SUP og fiskeredskaber</a:t>
          </a:r>
        </a:p>
        <a:p>
          <a:endParaRPr lang="da-DK" sz="1200" dirty="0"/>
        </a:p>
      </dgm:t>
    </dgm:pt>
    <dgm:pt modelId="{F23E3C6D-834D-4895-BF88-E6DF0EBB51E3}" type="parTrans" cxnId="{2C1E059A-0D03-4657-BE73-04286EFD8FC4}">
      <dgm:prSet/>
      <dgm:spPr/>
      <dgm:t>
        <a:bodyPr/>
        <a:lstStyle/>
        <a:p>
          <a:endParaRPr lang="da-DK" sz="2000"/>
        </a:p>
      </dgm:t>
    </dgm:pt>
    <dgm:pt modelId="{3F524377-7168-48C4-99B8-013DFA79206C}" type="sibTrans" cxnId="{2C1E059A-0D03-4657-BE73-04286EFD8FC4}">
      <dgm:prSet/>
      <dgm:spPr/>
      <dgm:t>
        <a:bodyPr/>
        <a:lstStyle/>
        <a:p>
          <a:endParaRPr lang="da-DK" sz="2000"/>
        </a:p>
      </dgm:t>
    </dgm:pt>
    <dgm:pt modelId="{7A3F8D14-E41A-412A-8539-50687478C66B}">
      <dgm:prSet phldrT="[Tekst]" custT="1"/>
      <dgm:spPr/>
      <dgm:t>
        <a:bodyPr/>
        <a:lstStyle/>
        <a:p>
          <a:r>
            <a:rPr lang="da-DK" sz="1400" dirty="0" smtClean="0"/>
            <a:t>Tilsyn og gebyropkrævning</a:t>
          </a:r>
          <a:endParaRPr lang="da-DK" sz="1400" dirty="0"/>
        </a:p>
      </dgm:t>
    </dgm:pt>
    <dgm:pt modelId="{CC0BA705-756E-47AD-9BF0-8ACC22DE9351}" type="parTrans" cxnId="{B253F995-B137-48BC-83F9-45A6ED81B389}">
      <dgm:prSet/>
      <dgm:spPr/>
      <dgm:t>
        <a:bodyPr/>
        <a:lstStyle/>
        <a:p>
          <a:endParaRPr lang="da-DK" sz="2000"/>
        </a:p>
      </dgm:t>
    </dgm:pt>
    <dgm:pt modelId="{6642D9B3-21B4-4132-8ED1-9AA78A2C7B7B}" type="sibTrans" cxnId="{B253F995-B137-48BC-83F9-45A6ED81B389}">
      <dgm:prSet/>
      <dgm:spPr/>
      <dgm:t>
        <a:bodyPr/>
        <a:lstStyle/>
        <a:p>
          <a:endParaRPr lang="da-DK" sz="2000"/>
        </a:p>
      </dgm:t>
    </dgm:pt>
    <dgm:pt modelId="{FF01E19A-E39B-44E2-A148-92980CDC7091}">
      <dgm:prSet phldrT="[Tekst]" custT="1"/>
      <dgm:spPr/>
      <dgm:t>
        <a:bodyPr/>
        <a:lstStyle/>
        <a:p>
          <a:r>
            <a:rPr lang="da-DK" sz="1400" dirty="0" smtClean="0"/>
            <a:t>Miljøgradueret bidrag</a:t>
          </a:r>
          <a:endParaRPr lang="da-DK" sz="1400" dirty="0"/>
        </a:p>
      </dgm:t>
    </dgm:pt>
    <dgm:pt modelId="{17783397-72BF-4A9B-A507-D543950345C7}" type="parTrans" cxnId="{30B67B8B-6A48-423E-A08D-11D27DF5CA09}">
      <dgm:prSet/>
      <dgm:spPr/>
      <dgm:t>
        <a:bodyPr/>
        <a:lstStyle/>
        <a:p>
          <a:endParaRPr lang="da-DK" sz="2000"/>
        </a:p>
      </dgm:t>
    </dgm:pt>
    <dgm:pt modelId="{63CEBE3F-9FFD-436D-A2DD-402E80EE4165}" type="sibTrans" cxnId="{30B67B8B-6A48-423E-A08D-11D27DF5CA09}">
      <dgm:prSet/>
      <dgm:spPr/>
      <dgm:t>
        <a:bodyPr/>
        <a:lstStyle/>
        <a:p>
          <a:endParaRPr lang="da-DK" sz="2000"/>
        </a:p>
      </dgm:t>
    </dgm:pt>
    <dgm:pt modelId="{FA43574F-BA0C-42D2-8A99-8155F7607B27}" type="pres">
      <dgm:prSet presAssocID="{914BAD50-BC10-49D7-921D-14C4BB4034B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952D4F41-61DD-4B90-B608-B09E31E56089}" type="pres">
      <dgm:prSet presAssocID="{F5A917FA-098F-4133-ABCA-25F6A1C6C769}" presName="centerShape" presStyleLbl="node0" presStyleIdx="0" presStyleCnt="1"/>
      <dgm:spPr/>
      <dgm:t>
        <a:bodyPr/>
        <a:lstStyle/>
        <a:p>
          <a:endParaRPr lang="da-DK"/>
        </a:p>
      </dgm:t>
    </dgm:pt>
    <dgm:pt modelId="{07D979DA-04F4-4D2E-97D7-5A1EECEADE3F}" type="pres">
      <dgm:prSet presAssocID="{97DAC4D9-B7D5-42F5-AEFD-7A75CD9B5282}" presName="parTrans" presStyleLbl="bgSibTrans2D1" presStyleIdx="0" presStyleCnt="7"/>
      <dgm:spPr/>
      <dgm:t>
        <a:bodyPr/>
        <a:lstStyle/>
        <a:p>
          <a:endParaRPr lang="da-DK"/>
        </a:p>
      </dgm:t>
    </dgm:pt>
    <dgm:pt modelId="{592E4FCE-C18F-4A19-AE3D-3BDAA0CA6A3C}" type="pres">
      <dgm:prSet presAssocID="{6AFD9AEE-FFD9-4601-BA06-CCEA6DDCA63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56F06A6-EB8B-470B-9860-0AB0093B98A5}" type="pres">
      <dgm:prSet presAssocID="{D47570FE-5FE3-4A91-96C2-8EBCC2F04263}" presName="parTrans" presStyleLbl="bgSibTrans2D1" presStyleIdx="1" presStyleCnt="7"/>
      <dgm:spPr/>
      <dgm:t>
        <a:bodyPr/>
        <a:lstStyle/>
        <a:p>
          <a:endParaRPr lang="da-DK"/>
        </a:p>
      </dgm:t>
    </dgm:pt>
    <dgm:pt modelId="{2A7BEF92-241A-456C-9898-235E3AA01EDA}" type="pres">
      <dgm:prSet presAssocID="{34DB3C6F-BE28-41A8-9630-D146673932A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45607C5-CDA1-46CE-B4F4-0CB750FA56AD}" type="pres">
      <dgm:prSet presAssocID="{05FBFBBD-52CF-4794-9E6D-74939BCC17C0}" presName="parTrans" presStyleLbl="bgSibTrans2D1" presStyleIdx="2" presStyleCnt="7"/>
      <dgm:spPr/>
      <dgm:t>
        <a:bodyPr/>
        <a:lstStyle/>
        <a:p>
          <a:endParaRPr lang="da-DK"/>
        </a:p>
      </dgm:t>
    </dgm:pt>
    <dgm:pt modelId="{FD77AC83-F50D-479A-ABAA-7D7B88FF8815}" type="pres">
      <dgm:prSet presAssocID="{E065575A-6A20-4498-9C0F-A9E4B23482E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DB96814-DFD1-4F42-81E0-62BD18F1E548}" type="pres">
      <dgm:prSet presAssocID="{8EDA6484-8633-4CDF-A129-69DFA3D97F5C}" presName="parTrans" presStyleLbl="bgSibTrans2D1" presStyleIdx="3" presStyleCnt="7"/>
      <dgm:spPr/>
      <dgm:t>
        <a:bodyPr/>
        <a:lstStyle/>
        <a:p>
          <a:endParaRPr lang="da-DK"/>
        </a:p>
      </dgm:t>
    </dgm:pt>
    <dgm:pt modelId="{D9CEEA83-2047-4CFF-8F97-7317FD80F661}" type="pres">
      <dgm:prSet presAssocID="{10045644-DADC-4564-91D8-40F565FE381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F4A11C5-E91C-4267-97D3-AEFBB5402BBD}" type="pres">
      <dgm:prSet presAssocID="{CC0BA705-756E-47AD-9BF0-8ACC22DE9351}" presName="parTrans" presStyleLbl="bgSibTrans2D1" presStyleIdx="4" presStyleCnt="7"/>
      <dgm:spPr/>
      <dgm:t>
        <a:bodyPr/>
        <a:lstStyle/>
        <a:p>
          <a:endParaRPr lang="da-DK"/>
        </a:p>
      </dgm:t>
    </dgm:pt>
    <dgm:pt modelId="{7E8DBA24-C848-4A69-9FE0-490465977EF0}" type="pres">
      <dgm:prSet presAssocID="{7A3F8D14-E41A-412A-8539-50687478C66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07EBB6D-CE1E-46FF-B3CD-CEA3BA7DF7A0}" type="pres">
      <dgm:prSet presAssocID="{17783397-72BF-4A9B-A507-D543950345C7}" presName="parTrans" presStyleLbl="bgSibTrans2D1" presStyleIdx="5" presStyleCnt="7"/>
      <dgm:spPr/>
      <dgm:t>
        <a:bodyPr/>
        <a:lstStyle/>
        <a:p>
          <a:endParaRPr lang="da-DK"/>
        </a:p>
      </dgm:t>
    </dgm:pt>
    <dgm:pt modelId="{417BF4F1-58F4-4639-BDBB-EC82FE98A290}" type="pres">
      <dgm:prSet presAssocID="{FF01E19A-E39B-44E2-A148-92980CDC709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0886A09-C9CB-4621-BBCD-6FBA14728190}" type="pres">
      <dgm:prSet presAssocID="{F23E3C6D-834D-4895-BF88-E6DF0EBB51E3}" presName="parTrans" presStyleLbl="bgSibTrans2D1" presStyleIdx="6" presStyleCnt="7"/>
      <dgm:spPr/>
      <dgm:t>
        <a:bodyPr/>
        <a:lstStyle/>
        <a:p>
          <a:endParaRPr lang="da-DK"/>
        </a:p>
      </dgm:t>
    </dgm:pt>
    <dgm:pt modelId="{833369CA-BB74-4AA8-BF41-4550E361B16B}" type="pres">
      <dgm:prSet presAssocID="{B5AD83BA-1077-4550-B343-CDC16193CD7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EE4CAE64-F497-4C3F-9498-4E35CF1ADFB7}" type="presOf" srcId="{97DAC4D9-B7D5-42F5-AEFD-7A75CD9B5282}" destId="{07D979DA-04F4-4D2E-97D7-5A1EECEADE3F}" srcOrd="0" destOrd="0" presId="urn:microsoft.com/office/officeart/2005/8/layout/radial4"/>
    <dgm:cxn modelId="{1DABCFB2-3563-493C-9EAC-341049CB5A1B}" type="presOf" srcId="{D47570FE-5FE3-4A91-96C2-8EBCC2F04263}" destId="{856F06A6-EB8B-470B-9860-0AB0093B98A5}" srcOrd="0" destOrd="0" presId="urn:microsoft.com/office/officeart/2005/8/layout/radial4"/>
    <dgm:cxn modelId="{68800623-ECB1-4741-9F36-50A1B3DCB69B}" srcId="{F5A917FA-098F-4133-ABCA-25F6A1C6C769}" destId="{10045644-DADC-4564-91D8-40F565FE3812}" srcOrd="3" destOrd="0" parTransId="{8EDA6484-8633-4CDF-A129-69DFA3D97F5C}" sibTransId="{F68A89BB-ACAF-41B1-986C-AE0F48E55706}"/>
    <dgm:cxn modelId="{F411F260-8370-45B8-B8CD-C0F0FC32D4DC}" type="presOf" srcId="{F23E3C6D-834D-4895-BF88-E6DF0EBB51E3}" destId="{70886A09-C9CB-4621-BBCD-6FBA14728190}" srcOrd="0" destOrd="0" presId="urn:microsoft.com/office/officeart/2005/8/layout/radial4"/>
    <dgm:cxn modelId="{39E2A798-D0D2-463C-87B4-5B60087BEDE0}" type="presOf" srcId="{6AFD9AEE-FFD9-4601-BA06-CCEA6DDCA63D}" destId="{592E4FCE-C18F-4A19-AE3D-3BDAA0CA6A3C}" srcOrd="0" destOrd="0" presId="urn:microsoft.com/office/officeart/2005/8/layout/radial4"/>
    <dgm:cxn modelId="{C16882C0-C606-449F-803E-ACE11C00C9AD}" type="presOf" srcId="{17783397-72BF-4A9B-A507-D543950345C7}" destId="{207EBB6D-CE1E-46FF-B3CD-CEA3BA7DF7A0}" srcOrd="0" destOrd="0" presId="urn:microsoft.com/office/officeart/2005/8/layout/radial4"/>
    <dgm:cxn modelId="{99C7DF6D-187D-4CA0-AA42-DD53E3153EAE}" type="presOf" srcId="{F5A917FA-098F-4133-ABCA-25F6A1C6C769}" destId="{952D4F41-61DD-4B90-B608-B09E31E56089}" srcOrd="0" destOrd="0" presId="urn:microsoft.com/office/officeart/2005/8/layout/radial4"/>
    <dgm:cxn modelId="{D61BF681-913F-4738-8234-19FB425E2FA8}" type="presOf" srcId="{8EDA6484-8633-4CDF-A129-69DFA3D97F5C}" destId="{0DB96814-DFD1-4F42-81E0-62BD18F1E548}" srcOrd="0" destOrd="0" presId="urn:microsoft.com/office/officeart/2005/8/layout/radial4"/>
    <dgm:cxn modelId="{C612F984-3D39-4630-AAF6-A783A9FD6CC9}" type="presOf" srcId="{914BAD50-BC10-49D7-921D-14C4BB4034BC}" destId="{FA43574F-BA0C-42D2-8A99-8155F7607B27}" srcOrd="0" destOrd="0" presId="urn:microsoft.com/office/officeart/2005/8/layout/radial4"/>
    <dgm:cxn modelId="{553D4197-AC26-4ACC-8F76-62BE68F68929}" type="presOf" srcId="{10045644-DADC-4564-91D8-40F565FE3812}" destId="{D9CEEA83-2047-4CFF-8F97-7317FD80F661}" srcOrd="0" destOrd="0" presId="urn:microsoft.com/office/officeart/2005/8/layout/radial4"/>
    <dgm:cxn modelId="{FF8C3387-35CB-4F4C-933D-8D84A77DBADA}" type="presOf" srcId="{34DB3C6F-BE28-41A8-9630-D146673932A2}" destId="{2A7BEF92-241A-456C-9898-235E3AA01EDA}" srcOrd="0" destOrd="0" presId="urn:microsoft.com/office/officeart/2005/8/layout/radial4"/>
    <dgm:cxn modelId="{F4F75D08-9AE1-408F-BB81-A5804A664570}" srcId="{F5A917FA-098F-4133-ABCA-25F6A1C6C769}" destId="{E065575A-6A20-4498-9C0F-A9E4B23482E0}" srcOrd="2" destOrd="0" parTransId="{05FBFBBD-52CF-4794-9E6D-74939BCC17C0}" sibTransId="{29A90729-43C4-4BFC-9764-CC11FE3C4499}"/>
    <dgm:cxn modelId="{421E035A-7D00-4547-8D11-C7A83FCDE623}" type="presOf" srcId="{FF01E19A-E39B-44E2-A148-92980CDC7091}" destId="{417BF4F1-58F4-4639-BDBB-EC82FE98A290}" srcOrd="0" destOrd="0" presId="urn:microsoft.com/office/officeart/2005/8/layout/radial4"/>
    <dgm:cxn modelId="{B253F995-B137-48BC-83F9-45A6ED81B389}" srcId="{F5A917FA-098F-4133-ABCA-25F6A1C6C769}" destId="{7A3F8D14-E41A-412A-8539-50687478C66B}" srcOrd="4" destOrd="0" parTransId="{CC0BA705-756E-47AD-9BF0-8ACC22DE9351}" sibTransId="{6642D9B3-21B4-4132-8ED1-9AA78A2C7B7B}"/>
    <dgm:cxn modelId="{30B67B8B-6A48-423E-A08D-11D27DF5CA09}" srcId="{F5A917FA-098F-4133-ABCA-25F6A1C6C769}" destId="{FF01E19A-E39B-44E2-A148-92980CDC7091}" srcOrd="5" destOrd="0" parTransId="{17783397-72BF-4A9B-A507-D543950345C7}" sibTransId="{63CEBE3F-9FFD-436D-A2DD-402E80EE4165}"/>
    <dgm:cxn modelId="{2AFB0764-DB9B-440B-8014-B77672EEF138}" type="presOf" srcId="{E065575A-6A20-4498-9C0F-A9E4B23482E0}" destId="{FD77AC83-F50D-479A-ABAA-7D7B88FF8815}" srcOrd="0" destOrd="0" presId="urn:microsoft.com/office/officeart/2005/8/layout/radial4"/>
    <dgm:cxn modelId="{E4E77BB4-6498-4B24-BF5E-4762712F0BA0}" type="presOf" srcId="{B5AD83BA-1077-4550-B343-CDC16193CD7C}" destId="{833369CA-BB74-4AA8-BF41-4550E361B16B}" srcOrd="0" destOrd="0" presId="urn:microsoft.com/office/officeart/2005/8/layout/radial4"/>
    <dgm:cxn modelId="{169FACD1-0CC0-42BB-BB4E-DE98F971CD7A}" srcId="{F5A917FA-098F-4133-ABCA-25F6A1C6C769}" destId="{34DB3C6F-BE28-41A8-9630-D146673932A2}" srcOrd="1" destOrd="0" parTransId="{D47570FE-5FE3-4A91-96C2-8EBCC2F04263}" sibTransId="{4F023209-13CE-451A-8597-F7ED32197F1A}"/>
    <dgm:cxn modelId="{B1A4B1C4-1619-403C-9881-74F8A030981C}" srcId="{F5A917FA-098F-4133-ABCA-25F6A1C6C769}" destId="{6AFD9AEE-FFD9-4601-BA06-CCEA6DDCA63D}" srcOrd="0" destOrd="0" parTransId="{97DAC4D9-B7D5-42F5-AEFD-7A75CD9B5282}" sibTransId="{1AEC71F0-89F4-4D03-BDD3-FEEDA659C7E0}"/>
    <dgm:cxn modelId="{8A075470-CC74-4E09-AE7B-B40CB248AEE8}" type="presOf" srcId="{05FBFBBD-52CF-4794-9E6D-74939BCC17C0}" destId="{645607C5-CDA1-46CE-B4F4-0CB750FA56AD}" srcOrd="0" destOrd="0" presId="urn:microsoft.com/office/officeart/2005/8/layout/radial4"/>
    <dgm:cxn modelId="{6B093E1E-150A-44FE-9305-7758C0B62FA5}" type="presOf" srcId="{CC0BA705-756E-47AD-9BF0-8ACC22DE9351}" destId="{DF4A11C5-E91C-4267-97D3-AEFBB5402BBD}" srcOrd="0" destOrd="0" presId="urn:microsoft.com/office/officeart/2005/8/layout/radial4"/>
    <dgm:cxn modelId="{13681AD6-6074-4BFC-9ED8-C512347F53AC}" type="presOf" srcId="{7A3F8D14-E41A-412A-8539-50687478C66B}" destId="{7E8DBA24-C848-4A69-9FE0-490465977EF0}" srcOrd="0" destOrd="0" presId="urn:microsoft.com/office/officeart/2005/8/layout/radial4"/>
    <dgm:cxn modelId="{2C1E059A-0D03-4657-BE73-04286EFD8FC4}" srcId="{F5A917FA-098F-4133-ABCA-25F6A1C6C769}" destId="{B5AD83BA-1077-4550-B343-CDC16193CD7C}" srcOrd="6" destOrd="0" parTransId="{F23E3C6D-834D-4895-BF88-E6DF0EBB51E3}" sibTransId="{3F524377-7168-48C4-99B8-013DFA79206C}"/>
    <dgm:cxn modelId="{3F3ECE16-80D5-4C01-A149-A2F3EE6A2B54}" srcId="{914BAD50-BC10-49D7-921D-14C4BB4034BC}" destId="{F5A917FA-098F-4133-ABCA-25F6A1C6C769}" srcOrd="0" destOrd="0" parTransId="{75BC8E63-96EF-484A-8AC9-C05265B740BC}" sibTransId="{CD83EF6C-E06C-48C5-8987-96581BC839C7}"/>
    <dgm:cxn modelId="{26770196-5FA5-4C9F-921B-871A5CD7D768}" type="presParOf" srcId="{FA43574F-BA0C-42D2-8A99-8155F7607B27}" destId="{952D4F41-61DD-4B90-B608-B09E31E56089}" srcOrd="0" destOrd="0" presId="urn:microsoft.com/office/officeart/2005/8/layout/radial4"/>
    <dgm:cxn modelId="{21FBDEF1-42F5-4267-8097-D79B652AA1F4}" type="presParOf" srcId="{FA43574F-BA0C-42D2-8A99-8155F7607B27}" destId="{07D979DA-04F4-4D2E-97D7-5A1EECEADE3F}" srcOrd="1" destOrd="0" presId="urn:microsoft.com/office/officeart/2005/8/layout/radial4"/>
    <dgm:cxn modelId="{B5E93008-6870-4DD6-8CF5-1D3DAE1979EE}" type="presParOf" srcId="{FA43574F-BA0C-42D2-8A99-8155F7607B27}" destId="{592E4FCE-C18F-4A19-AE3D-3BDAA0CA6A3C}" srcOrd="2" destOrd="0" presId="urn:microsoft.com/office/officeart/2005/8/layout/radial4"/>
    <dgm:cxn modelId="{6F5CF524-CB87-44C1-964F-989E74DE6673}" type="presParOf" srcId="{FA43574F-BA0C-42D2-8A99-8155F7607B27}" destId="{856F06A6-EB8B-470B-9860-0AB0093B98A5}" srcOrd="3" destOrd="0" presId="urn:microsoft.com/office/officeart/2005/8/layout/radial4"/>
    <dgm:cxn modelId="{5A317E5A-1E46-4040-90C9-008AC79C689B}" type="presParOf" srcId="{FA43574F-BA0C-42D2-8A99-8155F7607B27}" destId="{2A7BEF92-241A-456C-9898-235E3AA01EDA}" srcOrd="4" destOrd="0" presId="urn:microsoft.com/office/officeart/2005/8/layout/radial4"/>
    <dgm:cxn modelId="{B625D9AB-8472-4A6C-817A-31C055C76217}" type="presParOf" srcId="{FA43574F-BA0C-42D2-8A99-8155F7607B27}" destId="{645607C5-CDA1-46CE-B4F4-0CB750FA56AD}" srcOrd="5" destOrd="0" presId="urn:microsoft.com/office/officeart/2005/8/layout/radial4"/>
    <dgm:cxn modelId="{8E8E129C-BC6B-4C27-AC4A-ECC83239C4EA}" type="presParOf" srcId="{FA43574F-BA0C-42D2-8A99-8155F7607B27}" destId="{FD77AC83-F50D-479A-ABAA-7D7B88FF8815}" srcOrd="6" destOrd="0" presId="urn:microsoft.com/office/officeart/2005/8/layout/radial4"/>
    <dgm:cxn modelId="{83D29832-A2C5-4E51-ACA9-F12621C73713}" type="presParOf" srcId="{FA43574F-BA0C-42D2-8A99-8155F7607B27}" destId="{0DB96814-DFD1-4F42-81E0-62BD18F1E548}" srcOrd="7" destOrd="0" presId="urn:microsoft.com/office/officeart/2005/8/layout/radial4"/>
    <dgm:cxn modelId="{38C71A47-B2FA-4121-95E9-5BB9FC01B09A}" type="presParOf" srcId="{FA43574F-BA0C-42D2-8A99-8155F7607B27}" destId="{D9CEEA83-2047-4CFF-8F97-7317FD80F661}" srcOrd="8" destOrd="0" presId="urn:microsoft.com/office/officeart/2005/8/layout/radial4"/>
    <dgm:cxn modelId="{7B93D9FE-E525-4D19-9AB3-D70E2944D1EA}" type="presParOf" srcId="{FA43574F-BA0C-42D2-8A99-8155F7607B27}" destId="{DF4A11C5-E91C-4267-97D3-AEFBB5402BBD}" srcOrd="9" destOrd="0" presId="urn:microsoft.com/office/officeart/2005/8/layout/radial4"/>
    <dgm:cxn modelId="{017FBAE8-36A5-4A2F-A6EF-DC7678220F80}" type="presParOf" srcId="{FA43574F-BA0C-42D2-8A99-8155F7607B27}" destId="{7E8DBA24-C848-4A69-9FE0-490465977EF0}" srcOrd="10" destOrd="0" presId="urn:microsoft.com/office/officeart/2005/8/layout/radial4"/>
    <dgm:cxn modelId="{0E8E7BB3-5BF3-47D6-85D0-A9A19E9D154A}" type="presParOf" srcId="{FA43574F-BA0C-42D2-8A99-8155F7607B27}" destId="{207EBB6D-CE1E-46FF-B3CD-CEA3BA7DF7A0}" srcOrd="11" destOrd="0" presId="urn:microsoft.com/office/officeart/2005/8/layout/radial4"/>
    <dgm:cxn modelId="{B7808123-AE69-4769-85F6-F7789091B6F9}" type="presParOf" srcId="{FA43574F-BA0C-42D2-8A99-8155F7607B27}" destId="{417BF4F1-58F4-4639-BDBB-EC82FE98A290}" srcOrd="12" destOrd="0" presId="urn:microsoft.com/office/officeart/2005/8/layout/radial4"/>
    <dgm:cxn modelId="{D14A11B6-1A2F-4D73-AC14-39986E028044}" type="presParOf" srcId="{FA43574F-BA0C-42D2-8A99-8155F7607B27}" destId="{70886A09-C9CB-4621-BBCD-6FBA14728190}" srcOrd="13" destOrd="0" presId="urn:microsoft.com/office/officeart/2005/8/layout/radial4"/>
    <dgm:cxn modelId="{8E4980CF-F6D0-439E-B458-A9630C69F08B}" type="presParOf" srcId="{FA43574F-BA0C-42D2-8A99-8155F7607B27}" destId="{833369CA-BB74-4AA8-BF41-4550E361B16B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04408F-90EC-4A05-9E94-DBF9F38ABD7A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2DA1AD70-05BA-4C96-960F-F726816FDBD2}">
      <dgm:prSet phldrT="[Tekst]"/>
      <dgm:spPr/>
      <dgm:t>
        <a:bodyPr/>
        <a:lstStyle/>
        <a:p>
          <a:r>
            <a:rPr lang="da-DK" dirty="0" smtClean="0"/>
            <a:t>1. Produktkrav og egenskaber</a:t>
          </a:r>
          <a:endParaRPr lang="da-DK" dirty="0"/>
        </a:p>
      </dgm:t>
    </dgm:pt>
    <dgm:pt modelId="{01845B72-90C1-4B0D-8607-4DCF183967C2}" type="parTrans" cxnId="{0743A6C3-A398-4BF4-A8D2-D2DB0498006F}">
      <dgm:prSet/>
      <dgm:spPr/>
      <dgm:t>
        <a:bodyPr/>
        <a:lstStyle/>
        <a:p>
          <a:endParaRPr lang="da-DK"/>
        </a:p>
      </dgm:t>
    </dgm:pt>
    <dgm:pt modelId="{DF1D5B45-D6D5-4F9B-A1D5-7BB605769E32}" type="sibTrans" cxnId="{0743A6C3-A398-4BF4-A8D2-D2DB0498006F}">
      <dgm:prSet/>
      <dgm:spPr/>
      <dgm:t>
        <a:bodyPr/>
        <a:lstStyle/>
        <a:p>
          <a:endParaRPr lang="da-DK"/>
        </a:p>
      </dgm:t>
    </dgm:pt>
    <dgm:pt modelId="{20BB4657-7898-4B3F-A796-3C8A9193B67D}">
      <dgm:prSet phldrT="[Tekst]"/>
      <dgm:spPr/>
      <dgm:t>
        <a:bodyPr/>
        <a:lstStyle/>
        <a:p>
          <a:r>
            <a:rPr lang="da-DK" dirty="0" smtClean="0"/>
            <a:t>2. Økonomisk model</a:t>
          </a:r>
          <a:endParaRPr lang="da-DK" dirty="0"/>
        </a:p>
      </dgm:t>
    </dgm:pt>
    <dgm:pt modelId="{7CEA7A69-E242-42FC-8F85-FA71AE300C74}" type="parTrans" cxnId="{14BBDBC7-80FE-4081-9E27-562F1FF914C9}">
      <dgm:prSet/>
      <dgm:spPr/>
      <dgm:t>
        <a:bodyPr/>
        <a:lstStyle/>
        <a:p>
          <a:endParaRPr lang="da-DK"/>
        </a:p>
      </dgm:t>
    </dgm:pt>
    <dgm:pt modelId="{3ECBE8A2-1FFA-4A70-A268-B152F1831CC0}" type="sibTrans" cxnId="{14BBDBC7-80FE-4081-9E27-562F1FF914C9}">
      <dgm:prSet/>
      <dgm:spPr/>
      <dgm:t>
        <a:bodyPr/>
        <a:lstStyle/>
        <a:p>
          <a:endParaRPr lang="da-DK"/>
        </a:p>
      </dgm:t>
    </dgm:pt>
    <dgm:pt modelId="{5C93777C-2B14-4AE7-B0B8-FE90056DDDDB}">
      <dgm:prSet phldrT="[Tekst]"/>
      <dgm:spPr/>
      <dgm:t>
        <a:bodyPr/>
        <a:lstStyle/>
        <a:p>
          <a:r>
            <a:rPr lang="da-DK" dirty="0" smtClean="0"/>
            <a:t>Miljøgraduering af emballage</a:t>
          </a:r>
          <a:endParaRPr lang="da-DK" dirty="0"/>
        </a:p>
      </dgm:t>
    </dgm:pt>
    <dgm:pt modelId="{DA404E00-3BFE-41E1-B6AF-EDB067314BBD}" type="parTrans" cxnId="{E8D46DF2-EA76-4761-AA90-2E94A7EC2C96}">
      <dgm:prSet/>
      <dgm:spPr/>
      <dgm:t>
        <a:bodyPr/>
        <a:lstStyle/>
        <a:p>
          <a:endParaRPr lang="da-DK"/>
        </a:p>
      </dgm:t>
    </dgm:pt>
    <dgm:pt modelId="{08FA17DE-0E1D-42D9-9A72-A56D28E860FB}" type="sibTrans" cxnId="{E8D46DF2-EA76-4761-AA90-2E94A7EC2C96}">
      <dgm:prSet/>
      <dgm:spPr/>
      <dgm:t>
        <a:bodyPr/>
        <a:lstStyle/>
        <a:p>
          <a:endParaRPr lang="da-DK"/>
        </a:p>
      </dgm:t>
    </dgm:pt>
    <dgm:pt modelId="{29058D8B-E7A4-4CF7-9410-182056483DB9}" type="pres">
      <dgm:prSet presAssocID="{4A04408F-90EC-4A05-9E94-DBF9F38ABD7A}" presName="linearFlow" presStyleCnt="0">
        <dgm:presLayoutVars>
          <dgm:dir/>
          <dgm:resizeHandles val="exact"/>
        </dgm:presLayoutVars>
      </dgm:prSet>
      <dgm:spPr/>
    </dgm:pt>
    <dgm:pt modelId="{49EC3540-1AAE-4052-8D1D-10839571AC5D}" type="pres">
      <dgm:prSet presAssocID="{2DA1AD70-05BA-4C96-960F-F726816FDBD2}" presName="node" presStyleLbl="node1" presStyleIdx="0" presStyleCnt="3" custLinFactNeighborY="7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4164327-5EAB-4433-B1F3-23215D0788DC}" type="pres">
      <dgm:prSet presAssocID="{DF1D5B45-D6D5-4F9B-A1D5-7BB605769E32}" presName="spacerL" presStyleCnt="0"/>
      <dgm:spPr/>
    </dgm:pt>
    <dgm:pt modelId="{8FC64C1E-187B-4F4D-BE7B-143EE21C513A}" type="pres">
      <dgm:prSet presAssocID="{DF1D5B45-D6D5-4F9B-A1D5-7BB605769E32}" presName="sibTrans" presStyleLbl="sibTrans2D1" presStyleIdx="0" presStyleCnt="2" custLinFactNeighborY="130"/>
      <dgm:spPr/>
      <dgm:t>
        <a:bodyPr/>
        <a:lstStyle/>
        <a:p>
          <a:endParaRPr lang="da-DK"/>
        </a:p>
      </dgm:t>
    </dgm:pt>
    <dgm:pt modelId="{8F5CFCEA-AE86-4538-9DDE-9AB8FC7F5706}" type="pres">
      <dgm:prSet presAssocID="{DF1D5B45-D6D5-4F9B-A1D5-7BB605769E32}" presName="spacerR" presStyleCnt="0"/>
      <dgm:spPr/>
    </dgm:pt>
    <dgm:pt modelId="{894DC76B-1173-4E13-8E85-C84E4EF3C6EA}" type="pres">
      <dgm:prSet presAssocID="{20BB4657-7898-4B3F-A796-3C8A9193B67D}" presName="node" presStyleLbl="node1" presStyleIdx="1" presStyleCnt="3" custLinFactNeighborY="75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0F6A725C-D7C0-4A2F-82BA-9F4E110C35DA}" type="pres">
      <dgm:prSet presAssocID="{3ECBE8A2-1FFA-4A70-A268-B152F1831CC0}" presName="spacerL" presStyleCnt="0"/>
      <dgm:spPr/>
    </dgm:pt>
    <dgm:pt modelId="{1C41E42F-A15A-4123-94C8-3C653DBFEB66}" type="pres">
      <dgm:prSet presAssocID="{3ECBE8A2-1FFA-4A70-A268-B152F1831CC0}" presName="sibTrans" presStyleLbl="sibTrans2D1" presStyleIdx="1" presStyleCnt="2"/>
      <dgm:spPr/>
      <dgm:t>
        <a:bodyPr/>
        <a:lstStyle/>
        <a:p>
          <a:endParaRPr lang="da-DK"/>
        </a:p>
      </dgm:t>
    </dgm:pt>
    <dgm:pt modelId="{A577C600-D19B-4D96-9A25-74F60D6701C6}" type="pres">
      <dgm:prSet presAssocID="{3ECBE8A2-1FFA-4A70-A268-B152F1831CC0}" presName="spacerR" presStyleCnt="0"/>
      <dgm:spPr/>
    </dgm:pt>
    <dgm:pt modelId="{7C41BACA-572A-47E8-90F2-401830FA6BB6}" type="pres">
      <dgm:prSet presAssocID="{5C93777C-2B14-4AE7-B0B8-FE90056DDDD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DF738FC4-3342-40C0-8BBE-B57E7F952957}" type="presOf" srcId="{4A04408F-90EC-4A05-9E94-DBF9F38ABD7A}" destId="{29058D8B-E7A4-4CF7-9410-182056483DB9}" srcOrd="0" destOrd="0" presId="urn:microsoft.com/office/officeart/2005/8/layout/equation1"/>
    <dgm:cxn modelId="{2298D233-29CE-47A4-A259-A6D580E51A33}" type="presOf" srcId="{DF1D5B45-D6D5-4F9B-A1D5-7BB605769E32}" destId="{8FC64C1E-187B-4F4D-BE7B-143EE21C513A}" srcOrd="0" destOrd="0" presId="urn:microsoft.com/office/officeart/2005/8/layout/equation1"/>
    <dgm:cxn modelId="{B02C4756-22C6-405C-AADC-E31C9F0E4398}" type="presOf" srcId="{3ECBE8A2-1FFA-4A70-A268-B152F1831CC0}" destId="{1C41E42F-A15A-4123-94C8-3C653DBFEB66}" srcOrd="0" destOrd="0" presId="urn:microsoft.com/office/officeart/2005/8/layout/equation1"/>
    <dgm:cxn modelId="{14BBDBC7-80FE-4081-9E27-562F1FF914C9}" srcId="{4A04408F-90EC-4A05-9E94-DBF9F38ABD7A}" destId="{20BB4657-7898-4B3F-A796-3C8A9193B67D}" srcOrd="1" destOrd="0" parTransId="{7CEA7A69-E242-42FC-8F85-FA71AE300C74}" sibTransId="{3ECBE8A2-1FFA-4A70-A268-B152F1831CC0}"/>
    <dgm:cxn modelId="{E8D46DF2-EA76-4761-AA90-2E94A7EC2C96}" srcId="{4A04408F-90EC-4A05-9E94-DBF9F38ABD7A}" destId="{5C93777C-2B14-4AE7-B0B8-FE90056DDDDB}" srcOrd="2" destOrd="0" parTransId="{DA404E00-3BFE-41E1-B6AF-EDB067314BBD}" sibTransId="{08FA17DE-0E1D-42D9-9A72-A56D28E860FB}"/>
    <dgm:cxn modelId="{0743A6C3-A398-4BF4-A8D2-D2DB0498006F}" srcId="{4A04408F-90EC-4A05-9E94-DBF9F38ABD7A}" destId="{2DA1AD70-05BA-4C96-960F-F726816FDBD2}" srcOrd="0" destOrd="0" parTransId="{01845B72-90C1-4B0D-8607-4DCF183967C2}" sibTransId="{DF1D5B45-D6D5-4F9B-A1D5-7BB605769E32}"/>
    <dgm:cxn modelId="{C05E32AB-F654-4D8C-821B-F5F4C69450F9}" type="presOf" srcId="{20BB4657-7898-4B3F-A796-3C8A9193B67D}" destId="{894DC76B-1173-4E13-8E85-C84E4EF3C6EA}" srcOrd="0" destOrd="0" presId="urn:microsoft.com/office/officeart/2005/8/layout/equation1"/>
    <dgm:cxn modelId="{5091A0D2-3254-4283-B0B4-11A6A2B6321F}" type="presOf" srcId="{5C93777C-2B14-4AE7-B0B8-FE90056DDDDB}" destId="{7C41BACA-572A-47E8-90F2-401830FA6BB6}" srcOrd="0" destOrd="0" presId="urn:microsoft.com/office/officeart/2005/8/layout/equation1"/>
    <dgm:cxn modelId="{6FDCC653-C8F5-4EAE-B3C0-085CABCE4B5C}" type="presOf" srcId="{2DA1AD70-05BA-4C96-960F-F726816FDBD2}" destId="{49EC3540-1AAE-4052-8D1D-10839571AC5D}" srcOrd="0" destOrd="0" presId="urn:microsoft.com/office/officeart/2005/8/layout/equation1"/>
    <dgm:cxn modelId="{FD53A1C3-3247-4FE6-A13A-2A58D02FFE93}" type="presParOf" srcId="{29058D8B-E7A4-4CF7-9410-182056483DB9}" destId="{49EC3540-1AAE-4052-8D1D-10839571AC5D}" srcOrd="0" destOrd="0" presId="urn:microsoft.com/office/officeart/2005/8/layout/equation1"/>
    <dgm:cxn modelId="{C627DFD9-F3B6-40DA-971C-9A4E095E21D6}" type="presParOf" srcId="{29058D8B-E7A4-4CF7-9410-182056483DB9}" destId="{D4164327-5EAB-4433-B1F3-23215D0788DC}" srcOrd="1" destOrd="0" presId="urn:microsoft.com/office/officeart/2005/8/layout/equation1"/>
    <dgm:cxn modelId="{E9FEB97A-3514-4E42-875D-6C2AF879F344}" type="presParOf" srcId="{29058D8B-E7A4-4CF7-9410-182056483DB9}" destId="{8FC64C1E-187B-4F4D-BE7B-143EE21C513A}" srcOrd="2" destOrd="0" presId="urn:microsoft.com/office/officeart/2005/8/layout/equation1"/>
    <dgm:cxn modelId="{912B34B0-CD42-4D10-B46E-B2C8333A1495}" type="presParOf" srcId="{29058D8B-E7A4-4CF7-9410-182056483DB9}" destId="{8F5CFCEA-AE86-4538-9DDE-9AB8FC7F5706}" srcOrd="3" destOrd="0" presId="urn:microsoft.com/office/officeart/2005/8/layout/equation1"/>
    <dgm:cxn modelId="{DAF3B1EF-00A9-45C7-87FF-D67374BBD268}" type="presParOf" srcId="{29058D8B-E7A4-4CF7-9410-182056483DB9}" destId="{894DC76B-1173-4E13-8E85-C84E4EF3C6EA}" srcOrd="4" destOrd="0" presId="urn:microsoft.com/office/officeart/2005/8/layout/equation1"/>
    <dgm:cxn modelId="{F0A2339D-CBFB-41DC-B412-2DBA7D809608}" type="presParOf" srcId="{29058D8B-E7A4-4CF7-9410-182056483DB9}" destId="{0F6A725C-D7C0-4A2F-82BA-9F4E110C35DA}" srcOrd="5" destOrd="0" presId="urn:microsoft.com/office/officeart/2005/8/layout/equation1"/>
    <dgm:cxn modelId="{FF916394-E6AD-42FE-A838-E769AA0EC072}" type="presParOf" srcId="{29058D8B-E7A4-4CF7-9410-182056483DB9}" destId="{1C41E42F-A15A-4123-94C8-3C653DBFEB66}" srcOrd="6" destOrd="0" presId="urn:microsoft.com/office/officeart/2005/8/layout/equation1"/>
    <dgm:cxn modelId="{7676412C-1C0B-42A1-A81A-23067698586A}" type="presParOf" srcId="{29058D8B-E7A4-4CF7-9410-182056483DB9}" destId="{A577C600-D19B-4D96-9A25-74F60D6701C6}" srcOrd="7" destOrd="0" presId="urn:microsoft.com/office/officeart/2005/8/layout/equation1"/>
    <dgm:cxn modelId="{3CAC6297-DCA9-442D-9251-155B0E93579D}" type="presParOf" srcId="{29058D8B-E7A4-4CF7-9410-182056483DB9}" destId="{7C41BACA-572A-47E8-90F2-401830FA6BB6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D4F41-61DD-4B90-B608-B09E31E56089}">
      <dsp:nvSpPr>
        <dsp:cNvPr id="0" name=""/>
        <dsp:cNvSpPr/>
      </dsp:nvSpPr>
      <dsp:spPr>
        <a:xfrm>
          <a:off x="4586941" y="3186852"/>
          <a:ext cx="2201545" cy="22015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 smtClean="0"/>
            <a:t>Producent-ansvar på emballage</a:t>
          </a:r>
          <a:endParaRPr lang="da-DK" sz="2000" kern="1200" dirty="0"/>
        </a:p>
      </dsp:txBody>
      <dsp:txXfrm>
        <a:off x="4909350" y="3509261"/>
        <a:ext cx="1556727" cy="1556727"/>
      </dsp:txXfrm>
    </dsp:sp>
    <dsp:sp modelId="{07D979DA-04F4-4D2E-97D7-5A1EECEADE3F}">
      <dsp:nvSpPr>
        <dsp:cNvPr id="0" name=""/>
        <dsp:cNvSpPr/>
      </dsp:nvSpPr>
      <dsp:spPr>
        <a:xfrm rot="10800000">
          <a:off x="2017753" y="3973905"/>
          <a:ext cx="2427882" cy="6274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E4FCE-C18F-4A19-AE3D-3BDAA0CA6A3C}">
      <dsp:nvSpPr>
        <dsp:cNvPr id="0" name=""/>
        <dsp:cNvSpPr/>
      </dsp:nvSpPr>
      <dsp:spPr>
        <a:xfrm>
          <a:off x="1247212" y="3671192"/>
          <a:ext cx="1541081" cy="1232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200" kern="1200" dirty="0" smtClean="0"/>
            <a:t>Nyt lovforslag og bekendtgørelse samt revision af emballagedirektiv </a:t>
          </a:r>
          <a:endParaRPr lang="da-DK" sz="1200" kern="1200" dirty="0"/>
        </a:p>
      </dsp:txBody>
      <dsp:txXfrm>
        <a:off x="1283321" y="3707301"/>
        <a:ext cx="1468863" cy="1160647"/>
      </dsp:txXfrm>
    </dsp:sp>
    <dsp:sp modelId="{856F06A6-EB8B-470B-9860-0AB0093B98A5}">
      <dsp:nvSpPr>
        <dsp:cNvPr id="0" name=""/>
        <dsp:cNvSpPr/>
      </dsp:nvSpPr>
      <dsp:spPr>
        <a:xfrm rot="12600000">
          <a:off x="2346797" y="2745895"/>
          <a:ext cx="2427882" cy="6274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7BEF92-241A-456C-9898-235E3AA01EDA}">
      <dsp:nvSpPr>
        <dsp:cNvPr id="0" name=""/>
        <dsp:cNvSpPr/>
      </dsp:nvSpPr>
      <dsp:spPr>
        <a:xfrm>
          <a:off x="1738894" y="1836212"/>
          <a:ext cx="1541081" cy="1232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err="1" smtClean="0"/>
            <a:t>Forhandlings-udvalg</a:t>
          </a:r>
          <a:r>
            <a:rPr lang="da-DK" sz="1400" kern="1200" dirty="0" smtClean="0"/>
            <a:t> på hushold og erhvervsaffald</a:t>
          </a:r>
          <a:endParaRPr lang="da-DK" sz="1400" kern="1200" dirty="0"/>
        </a:p>
      </dsp:txBody>
      <dsp:txXfrm>
        <a:off x="1775003" y="1872321"/>
        <a:ext cx="1468863" cy="1160647"/>
      </dsp:txXfrm>
    </dsp:sp>
    <dsp:sp modelId="{645607C5-CDA1-46CE-B4F4-0CB750FA56AD}">
      <dsp:nvSpPr>
        <dsp:cNvPr id="0" name=""/>
        <dsp:cNvSpPr/>
      </dsp:nvSpPr>
      <dsp:spPr>
        <a:xfrm rot="14400000">
          <a:off x="3245763" y="1846929"/>
          <a:ext cx="2427882" cy="6274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7AC83-F50D-479A-ABAA-7D7B88FF8815}">
      <dsp:nvSpPr>
        <dsp:cNvPr id="0" name=""/>
        <dsp:cNvSpPr/>
      </dsp:nvSpPr>
      <dsp:spPr>
        <a:xfrm>
          <a:off x="3082193" y="492913"/>
          <a:ext cx="1541081" cy="1232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Affaldsanalyser og tildelingsordning</a:t>
          </a:r>
          <a:endParaRPr lang="da-DK" sz="1400" kern="1200" dirty="0"/>
        </a:p>
      </dsp:txBody>
      <dsp:txXfrm>
        <a:off x="3118302" y="529022"/>
        <a:ext cx="1468863" cy="1160647"/>
      </dsp:txXfrm>
    </dsp:sp>
    <dsp:sp modelId="{0DB96814-DFD1-4F42-81E0-62BD18F1E548}">
      <dsp:nvSpPr>
        <dsp:cNvPr id="0" name=""/>
        <dsp:cNvSpPr/>
      </dsp:nvSpPr>
      <dsp:spPr>
        <a:xfrm rot="16200000">
          <a:off x="4473773" y="1517885"/>
          <a:ext cx="2427882" cy="6274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EEA83-2047-4CFF-8F97-7317FD80F661}">
      <dsp:nvSpPr>
        <dsp:cNvPr id="0" name=""/>
        <dsp:cNvSpPr/>
      </dsp:nvSpPr>
      <dsp:spPr>
        <a:xfrm>
          <a:off x="4917173" y="1231"/>
          <a:ext cx="1541081" cy="1232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Tilpasning af affaldsdata-system</a:t>
          </a:r>
          <a:endParaRPr lang="da-DK" sz="1400" kern="1200" dirty="0"/>
        </a:p>
      </dsp:txBody>
      <dsp:txXfrm>
        <a:off x="4953282" y="37340"/>
        <a:ext cx="1468863" cy="1160647"/>
      </dsp:txXfrm>
    </dsp:sp>
    <dsp:sp modelId="{DF4A11C5-E91C-4267-97D3-AEFBB5402BBD}">
      <dsp:nvSpPr>
        <dsp:cNvPr id="0" name=""/>
        <dsp:cNvSpPr/>
      </dsp:nvSpPr>
      <dsp:spPr>
        <a:xfrm rot="18000000">
          <a:off x="5701782" y="1846929"/>
          <a:ext cx="2427882" cy="6274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DBA24-C848-4A69-9FE0-490465977EF0}">
      <dsp:nvSpPr>
        <dsp:cNvPr id="0" name=""/>
        <dsp:cNvSpPr/>
      </dsp:nvSpPr>
      <dsp:spPr>
        <a:xfrm>
          <a:off x="6752154" y="492913"/>
          <a:ext cx="1541081" cy="1232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Tilsyn og gebyropkrævning</a:t>
          </a:r>
          <a:endParaRPr lang="da-DK" sz="1400" kern="1200" dirty="0"/>
        </a:p>
      </dsp:txBody>
      <dsp:txXfrm>
        <a:off x="6788263" y="529022"/>
        <a:ext cx="1468863" cy="1160647"/>
      </dsp:txXfrm>
    </dsp:sp>
    <dsp:sp modelId="{207EBB6D-CE1E-46FF-B3CD-CEA3BA7DF7A0}">
      <dsp:nvSpPr>
        <dsp:cNvPr id="0" name=""/>
        <dsp:cNvSpPr/>
      </dsp:nvSpPr>
      <dsp:spPr>
        <a:xfrm rot="19800000">
          <a:off x="6600748" y="2745895"/>
          <a:ext cx="2427882" cy="6274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BF4F1-58F4-4639-BDBB-EC82FE98A290}">
      <dsp:nvSpPr>
        <dsp:cNvPr id="0" name=""/>
        <dsp:cNvSpPr/>
      </dsp:nvSpPr>
      <dsp:spPr>
        <a:xfrm>
          <a:off x="8095453" y="1836212"/>
          <a:ext cx="1541081" cy="1232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Miljøgradueret bidrag</a:t>
          </a:r>
          <a:endParaRPr lang="da-DK" sz="1400" kern="1200" dirty="0"/>
        </a:p>
      </dsp:txBody>
      <dsp:txXfrm>
        <a:off x="8131562" y="1872321"/>
        <a:ext cx="1468863" cy="1160647"/>
      </dsp:txXfrm>
    </dsp:sp>
    <dsp:sp modelId="{70886A09-C9CB-4621-BBCD-6FBA14728190}">
      <dsp:nvSpPr>
        <dsp:cNvPr id="0" name=""/>
        <dsp:cNvSpPr/>
      </dsp:nvSpPr>
      <dsp:spPr>
        <a:xfrm>
          <a:off x="6929792" y="3973905"/>
          <a:ext cx="2427882" cy="6274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369CA-BB74-4AA8-BF41-4550E361B16B}">
      <dsp:nvSpPr>
        <dsp:cNvPr id="0" name=""/>
        <dsp:cNvSpPr/>
      </dsp:nvSpPr>
      <dsp:spPr>
        <a:xfrm>
          <a:off x="8587134" y="3671192"/>
          <a:ext cx="1541081" cy="1232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400" kern="1200" dirty="0" smtClean="0"/>
            <a:t>SUP og fiskeredskaber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200" kern="1200" dirty="0"/>
        </a:p>
      </dsp:txBody>
      <dsp:txXfrm>
        <a:off x="8623243" y="3707301"/>
        <a:ext cx="1468863" cy="11606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C3540-1AAE-4052-8D1D-10839571AC5D}">
      <dsp:nvSpPr>
        <dsp:cNvPr id="0" name=""/>
        <dsp:cNvSpPr/>
      </dsp:nvSpPr>
      <dsp:spPr>
        <a:xfrm>
          <a:off x="1307" y="1228998"/>
          <a:ext cx="1733131" cy="1733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kern="1200" dirty="0" smtClean="0"/>
            <a:t>1. Produktkrav og egenskaber</a:t>
          </a:r>
          <a:endParaRPr lang="da-DK" sz="1300" kern="1200" dirty="0"/>
        </a:p>
      </dsp:txBody>
      <dsp:txXfrm>
        <a:off x="255118" y="1482809"/>
        <a:ext cx="1225509" cy="1225509"/>
      </dsp:txXfrm>
    </dsp:sp>
    <dsp:sp modelId="{8FC64C1E-187B-4F4D-BE7B-143EE21C513A}">
      <dsp:nvSpPr>
        <dsp:cNvPr id="0" name=""/>
        <dsp:cNvSpPr/>
      </dsp:nvSpPr>
      <dsp:spPr>
        <a:xfrm>
          <a:off x="1875169" y="1592963"/>
          <a:ext cx="1005216" cy="100521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100" kern="1200"/>
        </a:p>
      </dsp:txBody>
      <dsp:txXfrm>
        <a:off x="2008410" y="1977358"/>
        <a:ext cx="738734" cy="236426"/>
      </dsp:txXfrm>
    </dsp:sp>
    <dsp:sp modelId="{894DC76B-1173-4E13-8E85-C84E4EF3C6EA}">
      <dsp:nvSpPr>
        <dsp:cNvPr id="0" name=""/>
        <dsp:cNvSpPr/>
      </dsp:nvSpPr>
      <dsp:spPr>
        <a:xfrm>
          <a:off x="3021116" y="1228998"/>
          <a:ext cx="1733131" cy="1733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kern="1200" dirty="0" smtClean="0"/>
            <a:t>2. Økonomisk model</a:t>
          </a:r>
          <a:endParaRPr lang="da-DK" sz="1300" kern="1200" dirty="0"/>
        </a:p>
      </dsp:txBody>
      <dsp:txXfrm>
        <a:off x="3274927" y="1482809"/>
        <a:ext cx="1225509" cy="1225509"/>
      </dsp:txXfrm>
    </dsp:sp>
    <dsp:sp modelId="{1C41E42F-A15A-4123-94C8-3C653DBFEB66}">
      <dsp:nvSpPr>
        <dsp:cNvPr id="0" name=""/>
        <dsp:cNvSpPr/>
      </dsp:nvSpPr>
      <dsp:spPr>
        <a:xfrm>
          <a:off x="4894978" y="1591656"/>
          <a:ext cx="1005216" cy="100521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100" kern="1200"/>
        </a:p>
      </dsp:txBody>
      <dsp:txXfrm>
        <a:off x="5028219" y="1798730"/>
        <a:ext cx="738734" cy="591068"/>
      </dsp:txXfrm>
    </dsp:sp>
    <dsp:sp modelId="{7C41BACA-572A-47E8-90F2-401830FA6BB6}">
      <dsp:nvSpPr>
        <dsp:cNvPr id="0" name=""/>
        <dsp:cNvSpPr/>
      </dsp:nvSpPr>
      <dsp:spPr>
        <a:xfrm>
          <a:off x="6040924" y="1227698"/>
          <a:ext cx="1733131" cy="17331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kern="1200" dirty="0" smtClean="0"/>
            <a:t>Miljøgraduering af emballage</a:t>
          </a:r>
          <a:endParaRPr lang="da-DK" sz="1300" kern="1200" dirty="0"/>
        </a:p>
      </dsp:txBody>
      <dsp:txXfrm>
        <a:off x="6294735" y="1481509"/>
        <a:ext cx="1225509" cy="1225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76268-5CE8-436F-8727-6E4791263BAF}" type="datetimeFigureOut">
              <a:rPr lang="da-DK" smtClean="0"/>
              <a:t>12-01-2024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3B4F2-37C6-456F-99B1-74C79381C6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470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3119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>
              <a:solidFill>
                <a:srgbClr val="1F1F1F"/>
              </a:solidFill>
              <a:cs typeface="Calibri" panose="020F05020202040302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5337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>
              <a:solidFill>
                <a:srgbClr val="1F1F1F"/>
              </a:solidFill>
              <a:cs typeface="Calibri" panose="020F05020202040302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376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4621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>
              <a:solidFill>
                <a:srgbClr val="1F1F1F"/>
              </a:solidFill>
              <a:cs typeface="Calibri" panose="020F05020202040302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6266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6413" lvl="1" indent="-214370"/>
            <a:r>
              <a:rPr lang="da-DK" b="0" dirty="0" smtClean="0"/>
              <a:t>Det miljøgraduerede bidrag skal give producenterne et reelt og markant økonomisk incitament til at designe miljørigtige emballager. </a:t>
            </a:r>
          </a:p>
          <a:p>
            <a:pPr lvl="1" indent="0">
              <a:buNone/>
            </a:pPr>
            <a:endParaRPr lang="da-DK" sz="1050" b="0" dirty="0" smtClean="0"/>
          </a:p>
          <a:p>
            <a:pPr marL="376413" lvl="1" indent="-214370"/>
            <a:r>
              <a:rPr lang="da-DK" b="0" dirty="0" smtClean="0"/>
              <a:t>Det miljøgraduerede bidrag for emballage skal graduere producenternes betaling til kollektive ordninger. </a:t>
            </a:r>
          </a:p>
          <a:p>
            <a:pPr marL="376413" lvl="1" indent="-214370"/>
            <a:endParaRPr lang="da-DK" b="0" dirty="0" smtClean="0"/>
          </a:p>
          <a:p>
            <a:pPr marL="376413" lvl="1" indent="-214370"/>
            <a:r>
              <a:rPr lang="da-DK" b="0" dirty="0" smtClean="0"/>
              <a:t>Miljøgradueringen er omfordeling af omkostning for affaldsbehandling fratrukket afsætningspris for genanvendeligt materiale</a:t>
            </a:r>
          </a:p>
          <a:p>
            <a:pPr lvl="1" indent="0">
              <a:buNone/>
            </a:pPr>
            <a:r>
              <a:rPr lang="da-DK" b="0" dirty="0" smtClean="0"/>
              <a:t/>
            </a:r>
            <a:br>
              <a:rPr lang="da-DK" b="0" dirty="0" smtClean="0"/>
            </a:br>
            <a:endParaRPr lang="da-DK" b="0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456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altLang="da-DK" dirty="0">
              <a:solidFill>
                <a:srgbClr val="1F1F1F"/>
              </a:solidFill>
              <a:cs typeface="Calibri" panose="020F05020202040302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8296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a-DK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7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Marianne arbejder på</a:t>
            </a:r>
            <a:r>
              <a:rPr lang="da-DK" baseline="0" dirty="0" smtClean="0"/>
              <a:t> formuleringen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4855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Problemet som en ny emballageforordning skal løse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7714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3284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7890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EU direktiver 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EMBALLAGEDIREKTIVET  2018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AFFALDSDIREKTIVET 2008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(rammer for producentansvar)</a:t>
            </a:r>
            <a:b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Bred politisk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aftale fra 2022 (implementerer EU direktiver)</a:t>
            </a:r>
          </a:p>
          <a:p>
            <a:pPr lvl="0"/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udstikker</a:t>
            </a:r>
            <a: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overordnede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rammer for hvordan det </a:t>
            </a:r>
            <a: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udvidede producentansvar på emballage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skal </a:t>
            </a:r>
            <a: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virke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 hvordan det skal </a:t>
            </a:r>
            <a: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organiseres. </a:t>
            </a:r>
            <a:b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Udkast til ny emballageforordning 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 på sigt ensrette reglerne om producentansvar på emballage i EU.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1378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8378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8401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535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Under producentansvaret</a:t>
            </a:r>
            <a:r>
              <a:rPr lang="da-DK" baseline="0" dirty="0" smtClean="0"/>
              <a:t> har vi det miljøgraduerede bidrag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4618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NUL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eg"/><Relationship Id="rId4" Type="http://schemas.openxmlformats.org/officeDocument/2006/relationships/image" Target="NUL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NUL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NUL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emf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76CCB119-DB25-4388-9226-76B3B6FF876C}" type="datetime2">
              <a:rPr lang="da-DK" smtClean="0"/>
              <a:t>12. januar 2024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-1710039" y="4763279"/>
            <a:ext cx="1704602" cy="2095705"/>
            <a:chOff x="-1710039" y="4763279"/>
            <a:chExt cx="1704602" cy="2095705"/>
          </a:xfrm>
        </p:grpSpPr>
        <p:sp>
          <p:nvSpPr>
            <p:cNvPr id="21" name="Tekstboks 25"/>
            <p:cNvSpPr txBox="1"/>
            <p:nvPr userDrawn="1"/>
          </p:nvSpPr>
          <p:spPr>
            <a:xfrm>
              <a:off x="-1710039" y="4763279"/>
              <a:ext cx="1704602" cy="969496"/>
            </a:xfrm>
            <a:prstGeom prst="rect">
              <a:avLst/>
            </a:prstGeom>
            <a:noFill/>
          </p:spPr>
          <p:txBody>
            <a:bodyPr wrap="square" lIns="0" tIns="0" rIns="144000" bIns="0" rtlCol="0" anchor="b" anchorCtr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a-DK" sz="900" b="1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Tips:</a:t>
              </a:r>
            </a:p>
            <a:p>
              <a:pPr algn="r"/>
              <a:r>
                <a:rPr lang="da-DK" sz="900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For at fremhæve et naturligt hierarki i overskriften eller differentiere evt.</a:t>
              </a:r>
              <a:r>
                <a:rPr lang="da-DK" sz="900" kern="1200" baseline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skrift i tekstniveau (overskrift og underoverskrift) bruges de indrammede</a:t>
              </a:r>
              <a:r>
                <a:rPr lang="da-DK" sz="900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temafarver</a:t>
              </a:r>
            </a:p>
          </p:txBody>
        </p:sp>
        <p:pic>
          <p:nvPicPr>
            <p:cNvPr id="7" name="Billede 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710039" y="5814954"/>
              <a:ext cx="1562235" cy="1044030"/>
            </a:xfrm>
            <a:prstGeom prst="rect">
              <a:avLst/>
            </a:prstGeom>
          </p:spPr>
        </p:pic>
        <p:sp>
          <p:nvSpPr>
            <p:cNvPr id="26" name="Rectangle 6"/>
            <p:cNvSpPr/>
            <p:nvPr userDrawn="1"/>
          </p:nvSpPr>
          <p:spPr>
            <a:xfrm>
              <a:off x="-1399201" y="6000276"/>
              <a:ext cx="1233601" cy="78991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800" dirty="0"/>
            </a:p>
          </p:txBody>
        </p:sp>
      </p:grpSp>
      <p:sp>
        <p:nvSpPr>
          <p:cNvPr id="2" name="Tekstfelt 1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271632-D7BC-4F0A-89EB-D2D8351F21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39" y="341835"/>
            <a:ext cx="2630821" cy="574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C64594-E60E-411D-B6D9-E1C243817A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979584" y="0"/>
            <a:ext cx="1837218" cy="103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88" y="332656"/>
            <a:ext cx="10888662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628776"/>
            <a:ext cx="10888662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3A04AC0-A6DF-4BD0-AA50-A56B294FBBFA}" type="datetime2">
              <a:rPr lang="da-DK" smtClean="0"/>
              <a:t>12. januar 2024</a:t>
            </a:fld>
            <a:endParaRPr lang="da-DK" dirty="0"/>
          </a:p>
        </p:txBody>
      </p:sp>
      <p:sp>
        <p:nvSpPr>
          <p:cNvPr id="12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87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6981229" cy="46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6980895" cy="4886325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8023223" y="0"/>
            <a:ext cx="4165601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DC0F9BE-1B52-47B4-8D71-94471EB398F4}" type="datetime2">
              <a:rPr lang="da-DK" smtClean="0"/>
              <a:t>12. januar 2024</a:t>
            </a:fld>
            <a:endParaRPr lang="da-DK" dirty="0"/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1" y="0"/>
            <a:ext cx="1835921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5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5351204" cy="8127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5350867" cy="4886325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362467" y="0"/>
            <a:ext cx="5826358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F321BA6-12F9-4C45-8B38-7AAC5BBEA3F9}" type="datetime2">
              <a:rPr lang="da-DK" smtClean="0"/>
              <a:t>12. januar 2024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1" y="0"/>
            <a:ext cx="1835921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5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0549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27888" y="0"/>
            <a:ext cx="4078938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0549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8127888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BDAAE8C-8854-4D80-AAE6-7E11B42F09ED}" type="datetime2">
              <a:rPr lang="da-DK" smtClean="0"/>
              <a:t>12. januar 2024</a:t>
            </a:fld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1" y="0"/>
            <a:ext cx="1835921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7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264AB85-00C5-4B86-9D84-5362811C2F3E}" type="datetime2">
              <a:rPr lang="da-DK" smtClean="0"/>
              <a:t>12. januar 2024</a:t>
            </a:fld>
            <a:endParaRPr lang="da-DK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1" y="0"/>
            <a:ext cx="1835921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5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BCBC227-B619-4AA1-A7B4-D3E74D0C2EEB}" type="datetime2">
              <a:rPr lang="da-DK" smtClean="0"/>
              <a:t>12. januar 2024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25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1" y="0"/>
            <a:ext cx="1835921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2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4944" y="0"/>
            <a:ext cx="81338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 baseline="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4230" y="1195389"/>
            <a:ext cx="683372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8F80286-B68F-4B1E-BA68-E51547D0097E}" type="datetime2">
              <a:rPr lang="da-DK" smtClean="0"/>
              <a:t>12. januar 2024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1" y="5824566"/>
            <a:ext cx="1835921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5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3641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EC0B428-4F2A-4F1B-97C7-BF5E1CE57A77}" type="datetime2">
              <a:rPr lang="da-DK" smtClean="0"/>
              <a:t>12. januar 2024</a:t>
            </a:fld>
            <a:endParaRPr lang="da-DK" dirty="0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9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4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 marL="216000" indent="-216000">
              <a:lnSpc>
                <a:spcPct val="92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432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BE8F619-D7A9-473A-B215-57B07E0ECCCB}" type="datetime2">
              <a:rPr lang="da-DK" smtClean="0"/>
              <a:t>12. januar 2024</a:t>
            </a:fld>
            <a:endParaRPr lang="da-DK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9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3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9289" y="311151"/>
            <a:ext cx="4293296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806678" y="311151"/>
            <a:ext cx="5731271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DB87EFB-83A8-472D-A0CD-85FB06D70C06}" type="datetime2">
              <a:rPr lang="da-DK" smtClean="0"/>
              <a:t>12. januar 2024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1" y="0"/>
            <a:ext cx="1835921" cy="1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9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065EAE63-3497-4B77-B94B-9DCE06C7E159}" type="datetime2">
              <a:rPr lang="da-DK" smtClean="0"/>
              <a:t>12. januar 2024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-1710039" y="4763279"/>
            <a:ext cx="1704602" cy="2095705"/>
            <a:chOff x="-1710039" y="4763279"/>
            <a:chExt cx="1704602" cy="2095705"/>
          </a:xfrm>
        </p:grpSpPr>
        <p:sp>
          <p:nvSpPr>
            <p:cNvPr id="21" name="Tekstboks 25"/>
            <p:cNvSpPr txBox="1"/>
            <p:nvPr userDrawn="1"/>
          </p:nvSpPr>
          <p:spPr>
            <a:xfrm>
              <a:off x="-1710039" y="4763279"/>
              <a:ext cx="1704602" cy="969496"/>
            </a:xfrm>
            <a:prstGeom prst="rect">
              <a:avLst/>
            </a:prstGeom>
            <a:noFill/>
          </p:spPr>
          <p:txBody>
            <a:bodyPr wrap="square" lIns="0" tIns="0" rIns="144000" bIns="0" rtlCol="0" anchor="b" anchorCtr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a-DK" sz="900" b="1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Tips:</a:t>
              </a:r>
            </a:p>
            <a:p>
              <a:pPr algn="r"/>
              <a:r>
                <a:rPr lang="da-DK" sz="900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For at fremhæve et naturligt hierarki i overskriften eller differentiere evt.</a:t>
              </a:r>
              <a:r>
                <a:rPr lang="da-DK" sz="900" kern="1200" baseline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skrift i tekstniveau (overskrift og underoverskrift) bruges de indrammede</a:t>
              </a:r>
              <a:r>
                <a:rPr lang="da-DK" sz="900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temafarver</a:t>
              </a:r>
            </a:p>
          </p:txBody>
        </p:sp>
        <p:pic>
          <p:nvPicPr>
            <p:cNvPr id="7" name="Billede 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710039" y="5814954"/>
              <a:ext cx="1562235" cy="1044030"/>
            </a:xfrm>
            <a:prstGeom prst="rect">
              <a:avLst/>
            </a:prstGeom>
          </p:spPr>
        </p:pic>
        <p:sp>
          <p:nvSpPr>
            <p:cNvPr id="26" name="Rectangle 6"/>
            <p:cNvSpPr/>
            <p:nvPr userDrawn="1"/>
          </p:nvSpPr>
          <p:spPr>
            <a:xfrm>
              <a:off x="-1399201" y="6000276"/>
              <a:ext cx="1233601" cy="78991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800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0C7178A-65A0-41B4-88B2-339C8A1D3A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2024" y="341835"/>
            <a:ext cx="2630818" cy="57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09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F9C5CC94-4851-4945-B73D-7EF2FF384A84}" type="datetime2">
              <a:rPr lang="da-DK" smtClean="0"/>
              <a:t>12. januar 2024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0384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5A350120-C0E9-4917-9533-41F1C5CC3493}" type="datetime2">
              <a:rPr lang="da-DK" smtClean="0"/>
              <a:t>12. januar 2024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3376" y="332656"/>
            <a:ext cx="10459959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863376" y="1628776"/>
            <a:ext cx="10459959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0" name="Pladsholder logo"/>
          <p:cNvSpPr>
            <a:spLocks noGrp="1"/>
          </p:cNvSpPr>
          <p:nvPr>
            <p:ph type="body" sz="quarter" idx="21" hasCustomPrompt="1"/>
          </p:nvPr>
        </p:nvSpPr>
        <p:spPr>
          <a:xfrm>
            <a:off x="864969" y="6378872"/>
            <a:ext cx="297523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Miljøstyrelsen - Udvidet producentansvar på emballage 23. november 2023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26. september 2023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8772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3376" y="332656"/>
            <a:ext cx="10459959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863376" y="1628776"/>
            <a:ext cx="10459959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0" name="Pladsholder logo"/>
          <p:cNvSpPr>
            <a:spLocks noGrp="1"/>
          </p:cNvSpPr>
          <p:nvPr>
            <p:ph type="body" sz="quarter" idx="21" hasCustomPrompt="1"/>
          </p:nvPr>
        </p:nvSpPr>
        <p:spPr>
          <a:xfrm>
            <a:off x="864969" y="6378872"/>
            <a:ext cx="297523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Miljøstyrelsen - Udvidet producentansvar på emballage 23. november 2023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26. september 2023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151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F83B49D5-7706-40AB-9017-C882B03CE2FB}" type="datetime2">
              <a:rPr lang="da-DK" smtClean="0"/>
              <a:t>12. januar 2024</a:t>
            </a:fld>
            <a:endParaRPr lang="da-DK" dirty="0"/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9676786" y="346834"/>
            <a:ext cx="2626058" cy="56928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42995" cy="1037417"/>
          </a:xfrm>
          <a:prstGeom prst="rect">
            <a:avLst/>
          </a:prstGeom>
        </p:spPr>
      </p:pic>
      <p:grpSp>
        <p:nvGrpSpPr>
          <p:cNvPr id="34" name="Gruppe 33"/>
          <p:cNvGrpSpPr/>
          <p:nvPr userDrawn="1"/>
        </p:nvGrpSpPr>
        <p:grpSpPr>
          <a:xfrm>
            <a:off x="-1710039" y="4763279"/>
            <a:ext cx="1704602" cy="2095705"/>
            <a:chOff x="-1710039" y="4763279"/>
            <a:chExt cx="1704602" cy="2095705"/>
          </a:xfrm>
        </p:grpSpPr>
        <p:sp>
          <p:nvSpPr>
            <p:cNvPr id="38" name="Tekstboks 25"/>
            <p:cNvSpPr txBox="1"/>
            <p:nvPr userDrawn="1"/>
          </p:nvSpPr>
          <p:spPr>
            <a:xfrm>
              <a:off x="-1710039" y="4763279"/>
              <a:ext cx="1704602" cy="969496"/>
            </a:xfrm>
            <a:prstGeom prst="rect">
              <a:avLst/>
            </a:prstGeom>
            <a:noFill/>
          </p:spPr>
          <p:txBody>
            <a:bodyPr wrap="square" lIns="0" tIns="0" rIns="144000" bIns="0" rtlCol="0" anchor="b" anchorCtr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a-DK" sz="900" b="1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Tips:</a:t>
              </a:r>
            </a:p>
            <a:p>
              <a:pPr algn="r"/>
              <a:r>
                <a:rPr lang="da-DK" sz="900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For at fremhæve et naturligt hierarki i overskriften eller differentiere evt.</a:t>
              </a:r>
              <a:r>
                <a:rPr lang="da-DK" sz="900" kern="1200" baseline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skrift i tekstniveau (overskrift og underoverskrift) bruges de indrammede</a:t>
              </a:r>
              <a:r>
                <a:rPr lang="da-DK" sz="900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temafarver</a:t>
              </a:r>
            </a:p>
          </p:txBody>
        </p:sp>
        <p:pic>
          <p:nvPicPr>
            <p:cNvPr id="39" name="Billede 38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710039" y="5814954"/>
              <a:ext cx="1562235" cy="1044030"/>
            </a:xfrm>
            <a:prstGeom prst="rect">
              <a:avLst/>
            </a:prstGeom>
          </p:spPr>
        </p:pic>
        <p:sp>
          <p:nvSpPr>
            <p:cNvPr id="40" name="Rectangle 6"/>
            <p:cNvSpPr/>
            <p:nvPr userDrawn="1"/>
          </p:nvSpPr>
          <p:spPr>
            <a:xfrm>
              <a:off x="-1399200" y="6000276"/>
              <a:ext cx="472690" cy="78991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800" dirty="0"/>
            </a:p>
          </p:txBody>
        </p:sp>
      </p:grpSp>
      <p:grpSp>
        <p:nvGrpSpPr>
          <p:cNvPr id="41" name="Gruppe 40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27" name="Billede 28">
            <a:extLst>
              <a:ext uri="{FF2B5EF4-FFF2-40B4-BE49-F238E27FC236}">
                <a16:creationId xmlns:a16="http://schemas.microsoft.com/office/drawing/2014/main" id="{A56E32FF-19DE-4494-AD74-F1E1633097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5240" b="82623"/>
          <a:stretch/>
        </p:blipFill>
        <p:spPr>
          <a:xfrm>
            <a:off x="-1146248" y="5057"/>
            <a:ext cx="1009243" cy="1835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7E1E23F-6536-4913-ABFA-B378C5EA8B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707" y="52564"/>
            <a:ext cx="390506" cy="8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8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120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B1B310DF-C063-4DC9-9C88-7B21D9AF7571}" type="datetime2">
              <a:rPr lang="da-DK" smtClean="0"/>
              <a:t>12. januar 2024</a:t>
            </a:fld>
            <a:endParaRPr lang="da-DK" dirty="0"/>
          </a:p>
        </p:txBody>
      </p:sp>
      <p:grpSp>
        <p:nvGrpSpPr>
          <p:cNvPr id="42" name="Gruppe 41"/>
          <p:cNvGrpSpPr/>
          <p:nvPr userDrawn="1"/>
        </p:nvGrpSpPr>
        <p:grpSpPr>
          <a:xfrm>
            <a:off x="-1710039" y="4763279"/>
            <a:ext cx="1704602" cy="2095705"/>
            <a:chOff x="-1710039" y="4763279"/>
            <a:chExt cx="1704602" cy="2095705"/>
          </a:xfrm>
        </p:grpSpPr>
        <p:sp>
          <p:nvSpPr>
            <p:cNvPr id="43" name="Tekstboks 25"/>
            <p:cNvSpPr txBox="1"/>
            <p:nvPr userDrawn="1"/>
          </p:nvSpPr>
          <p:spPr>
            <a:xfrm>
              <a:off x="-1710039" y="4763279"/>
              <a:ext cx="1704602" cy="969496"/>
            </a:xfrm>
            <a:prstGeom prst="rect">
              <a:avLst/>
            </a:prstGeom>
            <a:noFill/>
          </p:spPr>
          <p:txBody>
            <a:bodyPr wrap="square" lIns="0" tIns="0" rIns="144000" bIns="0" rtlCol="0" anchor="b" anchorCtr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a-DK" sz="900" b="1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Tips:</a:t>
              </a:r>
            </a:p>
            <a:p>
              <a:pPr algn="r"/>
              <a:r>
                <a:rPr lang="da-DK" sz="900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For at fremhæve et naturligt hierarki i overskriften eller differentiere evt.</a:t>
              </a:r>
              <a:r>
                <a:rPr lang="da-DK" sz="900" kern="1200" baseline="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skrift i tekstniveau (overskrift og underoverskrift) bruges de indrammede</a:t>
              </a:r>
              <a:r>
                <a:rPr lang="da-DK" sz="900" kern="12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Arial" charset="0"/>
                </a:rPr>
                <a:t> temafarver</a:t>
              </a:r>
            </a:p>
          </p:txBody>
        </p:sp>
        <p:pic>
          <p:nvPicPr>
            <p:cNvPr id="44" name="Billede 4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710039" y="5814954"/>
              <a:ext cx="1562235" cy="1044030"/>
            </a:xfrm>
            <a:prstGeom prst="rect">
              <a:avLst/>
            </a:prstGeom>
          </p:spPr>
        </p:pic>
        <p:sp>
          <p:nvSpPr>
            <p:cNvPr id="45" name="Rectangle 6"/>
            <p:cNvSpPr/>
            <p:nvPr userDrawn="1"/>
          </p:nvSpPr>
          <p:spPr>
            <a:xfrm>
              <a:off x="-1399200" y="6000276"/>
              <a:ext cx="472690" cy="78991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a-DK" sz="1800" dirty="0"/>
            </a:p>
          </p:txBody>
        </p:sp>
      </p:grpSp>
      <p:grpSp>
        <p:nvGrpSpPr>
          <p:cNvPr id="46" name="Gruppe 45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sp>
        <p:nvSpPr>
          <p:cNvPr id="26" name="Pladsholder logo">
            <a:extLst>
              <a:ext uri="{FF2B5EF4-FFF2-40B4-BE49-F238E27FC236}">
                <a16:creationId xmlns:a16="http://schemas.microsoft.com/office/drawing/2014/main" id="{7CDFA1C3-3995-4B52-BEAC-B4489CE88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76664" y="346834"/>
            <a:ext cx="2626058" cy="56928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377711-3478-4852-A6F2-6A43657C714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979999" y="1475"/>
            <a:ext cx="1850650" cy="104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0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9E17708-570E-4805-8C59-EFCC20DE9AC8}" type="datetime2">
              <a:rPr lang="da-DK" smtClean="0"/>
              <a:t>12. januar 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12197923" y="1941320"/>
            <a:ext cx="2708628" cy="3046988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1"/>
            <a:ext cx="1840743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4035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" name="Pladsholder til dato 1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BA15F9B-E797-4A4E-B9BB-1DD7A1B33EC6}" type="datetime2">
              <a:rPr lang="da-DK" smtClean="0"/>
              <a:t>12. januar 2024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651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01D559C5-2AAF-4685-BA59-8E5D0ADD0A7D}" type="datetime2">
              <a:rPr lang="da-DK" smtClean="0"/>
              <a:t>12. januar 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2476901" y="3682285"/>
            <a:ext cx="2476901" cy="3200761"/>
            <a:chOff x="-2476901" y="3682285"/>
            <a:chExt cx="2476901" cy="3200761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b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GB" dirty="0" err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517" y="1196754"/>
            <a:ext cx="10886431" cy="4886325"/>
          </a:xfrm>
        </p:spPr>
        <p:txBody>
          <a:bodyPr numCol="2" spcCol="18000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204B948B-E9E2-4271-AA51-BDB8EA4BCC93}" type="datetime2">
              <a:rPr lang="da-DK" smtClean="0"/>
              <a:t>12. januar 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460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51517" y="1196424"/>
            <a:ext cx="5346521" cy="4886325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6190398" y="1196424"/>
            <a:ext cx="5347551" cy="4886325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CDB20586-6EB7-4542-A16A-58957C7FCD70}" type="datetime2">
              <a:rPr lang="da-DK" smtClean="0"/>
              <a:t>12. januar 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806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51517" y="311972"/>
            <a:ext cx="10886431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1516" y="1196753"/>
            <a:ext cx="10886433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399" y="6398800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rgbClr val="003127"/>
                </a:solidFill>
              </a:defRPr>
            </a:lvl1pPr>
          </a:lstStyle>
          <a:p>
            <a:r>
              <a:rPr lang="da-DK"/>
              <a:t>/ Miljøstyrelsen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200" y="6398800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rgbClr val="003127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8398068" y="760038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0E3FB2B1-01FD-4065-B303-7044BFD6C565}" type="datetime2">
              <a:rPr lang="da-DK" smtClean="0"/>
              <a:t>12. januar 2024</a:t>
            </a:fld>
            <a:endParaRPr lang="da-DK" dirty="0"/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9" r:id="rId3"/>
    <p:sldLayoutId id="2147483660" r:id="rId4"/>
    <p:sldLayoutId id="2147483661" r:id="rId5"/>
    <p:sldLayoutId id="2147483662" r:id="rId6"/>
    <p:sldLayoutId id="2147483650" r:id="rId7"/>
    <p:sldLayoutId id="2147483673" r:id="rId8"/>
    <p:sldLayoutId id="214748365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4" r:id="rId20"/>
    <p:sldLayoutId id="2147483655" r:id="rId21"/>
    <p:sldLayoutId id="2147483675" r:id="rId22"/>
    <p:sldLayoutId id="2147483676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rgbClr val="00312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53" userDrawn="1">
          <p15:clr>
            <a:srgbClr val="F26B43"/>
          </p15:clr>
        </p15:guide>
        <p15:guide id="4" orient="horz" pos="3831" userDrawn="1">
          <p15:clr>
            <a:srgbClr val="F26B43"/>
          </p15:clr>
        </p15:guide>
        <p15:guide id="5" orient="horz" pos="195" userDrawn="1">
          <p15:clr>
            <a:srgbClr val="F26B43"/>
          </p15:clr>
        </p15:guide>
        <p15:guide id="6" orient="horz" pos="491" userDrawn="1">
          <p15:clr>
            <a:srgbClr val="F26B43"/>
          </p15:clr>
        </p15:guide>
        <p15:guide id="7" pos="409" userDrawn="1">
          <p15:clr>
            <a:srgbClr val="F26B43"/>
          </p15:clr>
        </p15:guide>
        <p15:guide id="8" pos="72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2.wdp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8.jpeg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8.jpeg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8.jpeg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18" Type="http://schemas.openxmlformats.org/officeDocument/2006/relationships/image" Target="../media/image5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17" Type="http://schemas.openxmlformats.org/officeDocument/2006/relationships/image" Target="../media/image54.jpeg"/><Relationship Id="rId2" Type="http://schemas.openxmlformats.org/officeDocument/2006/relationships/image" Target="../media/image39.jpeg"/><Relationship Id="rId16" Type="http://schemas.openxmlformats.org/officeDocument/2006/relationships/image" Target="../media/image53.jpeg"/><Relationship Id="rId20" Type="http://schemas.openxmlformats.org/officeDocument/2006/relationships/image" Target="../media/image57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19" Type="http://schemas.openxmlformats.org/officeDocument/2006/relationships/image" Target="../media/image56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8.jpeg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stikviden.dk/guides-til-virksomheder-og-offentlig/regler-og-retningslinjer/det-skal-du-vide-om-engangsplastikdirektivet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av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avi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avi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av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da-DK" b="0" dirty="0" smtClean="0"/>
              <a:t> </a:t>
            </a:r>
            <a:r>
              <a:rPr lang="da-DK" dirty="0"/>
              <a:t>Hvad sker der lovgivningsmæssigt </a:t>
            </a:r>
            <a:r>
              <a:rPr lang="da-DK" dirty="0" smtClean="0"/>
              <a:t>inden for </a:t>
            </a:r>
            <a:endParaRPr lang="da-DK" dirty="0"/>
          </a:p>
          <a:p>
            <a:r>
              <a:rPr lang="da-DK" dirty="0" smtClean="0"/>
              <a:t>emballage </a:t>
            </a:r>
            <a:r>
              <a:rPr lang="da-DK" dirty="0"/>
              <a:t>og plast? </a:t>
            </a:r>
            <a:r>
              <a:rPr lang="da-DK" b="0" dirty="0" smtClean="0"/>
              <a:t> </a:t>
            </a:r>
            <a:br>
              <a:rPr lang="da-DK" b="0" dirty="0" smtClean="0"/>
            </a:br>
            <a:r>
              <a:rPr lang="da-DK" b="0" dirty="0" smtClean="0"/>
              <a:t>Helle Antvorskov og </a:t>
            </a:r>
            <a:r>
              <a:rPr lang="da-DK" b="0" dirty="0"/>
              <a:t>Marianne Jakobsen </a:t>
            </a:r>
            <a:r>
              <a:rPr lang="da-DK" b="0" dirty="0" smtClean="0"/>
              <a:t>Juhl, </a:t>
            </a:r>
            <a:r>
              <a:rPr lang="da-DK" b="0" dirty="0"/>
              <a:t>Miljøstyrelsen 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/ Miljøstyrelsen / Titel på præsentation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26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26. september 2023</a:t>
            </a:r>
            <a:endParaRPr lang="da-DK" dirty="0"/>
          </a:p>
        </p:txBody>
      </p:sp>
      <p:sp>
        <p:nvSpPr>
          <p:cNvPr id="2" name="Rektangel 1"/>
          <p:cNvSpPr/>
          <p:nvPr/>
        </p:nvSpPr>
        <p:spPr>
          <a:xfrm>
            <a:off x="2061964" y="301697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b="1" dirty="0">
                <a:solidFill>
                  <a:schemeClr val="accent1"/>
                </a:solidFill>
                <a:latin typeface="+mj-lt"/>
              </a:rPr>
              <a:t>Den praktiske håndtering af emballageaffald 2025</a:t>
            </a:r>
          </a:p>
          <a:p>
            <a:endParaRPr lang="da-DK" sz="20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6" name="Billede 1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238"/>
          <a:stretch/>
        </p:blipFill>
        <p:spPr>
          <a:xfrm>
            <a:off x="1569611" y="3697198"/>
            <a:ext cx="1835696" cy="504160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238"/>
          <a:stretch/>
        </p:blipFill>
        <p:spPr>
          <a:xfrm>
            <a:off x="1613701" y="2863192"/>
            <a:ext cx="1835696" cy="504160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238"/>
          <a:stretch/>
        </p:blipFill>
        <p:spPr>
          <a:xfrm>
            <a:off x="1617293" y="4471776"/>
            <a:ext cx="1835696" cy="504160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238"/>
          <a:stretch/>
        </p:blipFill>
        <p:spPr>
          <a:xfrm>
            <a:off x="1613701" y="2101138"/>
            <a:ext cx="1835696" cy="504160"/>
          </a:xfrm>
          <a:prstGeom prst="rect">
            <a:avLst/>
          </a:prstGeom>
        </p:spPr>
      </p:pic>
      <p:sp>
        <p:nvSpPr>
          <p:cNvPr id="18" name="Højrepil 17"/>
          <p:cNvSpPr/>
          <p:nvPr/>
        </p:nvSpPr>
        <p:spPr>
          <a:xfrm>
            <a:off x="3401457" y="2318684"/>
            <a:ext cx="383592" cy="2561002"/>
          </a:xfrm>
          <a:prstGeom prst="rightArrow">
            <a:avLst>
              <a:gd name="adj1" fmla="val 42557"/>
              <a:gd name="adj2" fmla="val 63216"/>
            </a:avLst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1" name="Tekstfelt 10"/>
          <p:cNvSpPr txBox="1"/>
          <p:nvPr/>
        </p:nvSpPr>
        <p:spPr>
          <a:xfrm>
            <a:off x="9341263" y="1941459"/>
            <a:ext cx="109940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b="1" dirty="0"/>
              <a:t>	</a:t>
            </a:r>
          </a:p>
        </p:txBody>
      </p:sp>
      <p:sp>
        <p:nvSpPr>
          <p:cNvPr id="21" name="Tekstfelt 20"/>
          <p:cNvSpPr txBox="1"/>
          <p:nvPr/>
        </p:nvSpPr>
        <p:spPr>
          <a:xfrm>
            <a:off x="6756351" y="5368073"/>
            <a:ext cx="345466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2500" b="1" dirty="0">
                <a:solidFill>
                  <a:srgbClr val="36A071">
                    <a:alpha val="60000"/>
                  </a:srgbClr>
                </a:solidFill>
              </a:rPr>
              <a:t>GENANVENDELSE</a:t>
            </a:r>
          </a:p>
        </p:txBody>
      </p:sp>
      <p:pic>
        <p:nvPicPr>
          <p:cNvPr id="22" name="Billede 21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695" r="1437" b="11706"/>
          <a:stretch/>
        </p:blipFill>
        <p:spPr>
          <a:xfrm>
            <a:off x="6161696" y="2458650"/>
            <a:ext cx="4794855" cy="1634541"/>
          </a:xfrm>
          <a:prstGeom prst="rect">
            <a:avLst/>
          </a:prstGeom>
        </p:spPr>
      </p:pic>
      <p:sp>
        <p:nvSpPr>
          <p:cNvPr id="9" name="Afrundet rektangel 8"/>
          <p:cNvSpPr/>
          <p:nvPr/>
        </p:nvSpPr>
        <p:spPr>
          <a:xfrm>
            <a:off x="3985586" y="2642292"/>
            <a:ext cx="1892803" cy="186682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1200" b="1" dirty="0">
                <a:solidFill>
                  <a:schemeClr val="tx1"/>
                </a:solidFill>
              </a:rPr>
              <a:t>organisering </a:t>
            </a:r>
            <a:br>
              <a:rPr lang="da-DK" sz="1200" b="1" dirty="0">
                <a:solidFill>
                  <a:schemeClr val="tx1"/>
                </a:solidFill>
              </a:rPr>
            </a:br>
            <a:r>
              <a:rPr lang="da-DK" sz="12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da-DK" sz="1200" b="1" dirty="0">
                <a:solidFill>
                  <a:schemeClr val="tx1"/>
                </a:solidFill>
              </a:rPr>
              <a:t>praktisk håndtering</a:t>
            </a:r>
            <a:br>
              <a:rPr lang="da-DK" sz="1200" b="1" dirty="0">
                <a:solidFill>
                  <a:schemeClr val="tx1"/>
                </a:solidFill>
              </a:rPr>
            </a:br>
            <a:r>
              <a:rPr lang="da-DK" sz="12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da-DK" sz="1200" b="1" dirty="0">
                <a:solidFill>
                  <a:schemeClr val="tx1"/>
                </a:solidFill>
              </a:rPr>
              <a:t>af producenters emballage affald</a:t>
            </a:r>
          </a:p>
          <a:p>
            <a:pPr algn="ctr"/>
            <a:endParaRPr lang="da-DK" sz="1200" b="1" dirty="0">
              <a:solidFill>
                <a:schemeClr val="tx1"/>
              </a:solidFill>
            </a:endParaRPr>
          </a:p>
        </p:txBody>
      </p:sp>
      <p:sp>
        <p:nvSpPr>
          <p:cNvPr id="37" name="Højrepil 36"/>
          <p:cNvSpPr/>
          <p:nvPr/>
        </p:nvSpPr>
        <p:spPr>
          <a:xfrm>
            <a:off x="6094412" y="2348880"/>
            <a:ext cx="383592" cy="2561002"/>
          </a:xfrm>
          <a:prstGeom prst="rightArrow">
            <a:avLst>
              <a:gd name="adj1" fmla="val 42557"/>
              <a:gd name="adj2" fmla="val 63216"/>
            </a:avLst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38" name="Højrepil 37"/>
          <p:cNvSpPr/>
          <p:nvPr/>
        </p:nvSpPr>
        <p:spPr>
          <a:xfrm rot="5400000">
            <a:off x="8310699" y="3281543"/>
            <a:ext cx="383592" cy="2561002"/>
          </a:xfrm>
          <a:prstGeom prst="rightArrow">
            <a:avLst>
              <a:gd name="adj1" fmla="val 42557"/>
              <a:gd name="adj2" fmla="val 63216"/>
            </a:avLst>
          </a:prstGeom>
          <a:noFill/>
          <a:ln w="9525">
            <a:solidFill>
              <a:schemeClr val="accent1"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39" name="Højrepil 38"/>
          <p:cNvSpPr/>
          <p:nvPr/>
        </p:nvSpPr>
        <p:spPr>
          <a:xfrm rot="6370514">
            <a:off x="7311225" y="4536629"/>
            <a:ext cx="332012" cy="833952"/>
          </a:xfrm>
          <a:prstGeom prst="rightArrow">
            <a:avLst>
              <a:gd name="adj1" fmla="val 42557"/>
              <a:gd name="adj2" fmla="val 63216"/>
            </a:avLst>
          </a:prstGeom>
          <a:noFill/>
          <a:ln w="9525">
            <a:solidFill>
              <a:schemeClr val="accent1"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40" name="Højrepil 39"/>
          <p:cNvSpPr/>
          <p:nvPr/>
        </p:nvSpPr>
        <p:spPr>
          <a:xfrm rot="4871838">
            <a:off x="9307361" y="4564726"/>
            <a:ext cx="332012" cy="833952"/>
          </a:xfrm>
          <a:prstGeom prst="rightArrow">
            <a:avLst>
              <a:gd name="adj1" fmla="val 42557"/>
              <a:gd name="adj2" fmla="val 63216"/>
            </a:avLst>
          </a:prstGeom>
          <a:noFill/>
          <a:ln w="9525">
            <a:solidFill>
              <a:schemeClr val="accent1"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41" name="Højrepil 40"/>
          <p:cNvSpPr/>
          <p:nvPr/>
        </p:nvSpPr>
        <p:spPr>
          <a:xfrm rot="5400000">
            <a:off x="8319742" y="4643064"/>
            <a:ext cx="332012" cy="833952"/>
          </a:xfrm>
          <a:prstGeom prst="rightArrow">
            <a:avLst>
              <a:gd name="adj1" fmla="val 42557"/>
              <a:gd name="adj2" fmla="val 63216"/>
            </a:avLst>
          </a:prstGeom>
          <a:noFill/>
          <a:ln w="9525">
            <a:solidFill>
              <a:schemeClr val="accent1"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8" name="Tekstfelt 27"/>
          <p:cNvSpPr txBox="1"/>
          <p:nvPr/>
        </p:nvSpPr>
        <p:spPr>
          <a:xfrm>
            <a:off x="4006181" y="2270683"/>
            <a:ext cx="196008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b="1" dirty="0">
                <a:solidFill>
                  <a:srgbClr val="C00000"/>
                </a:solidFill>
              </a:rPr>
              <a:t>KOLLEKTIV ORDNING</a:t>
            </a:r>
          </a:p>
        </p:txBody>
      </p:sp>
    </p:spTree>
    <p:extLst>
      <p:ext uri="{BB962C8B-B14F-4D97-AF65-F5344CB8AC3E}">
        <p14:creationId xmlns:p14="http://schemas.microsoft.com/office/powerpoint/2010/main" val="388820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accent1"/>
                </a:solidFill>
              </a:rPr>
              <a:t>Producentansvar placeres hos </a:t>
            </a:r>
            <a:endParaRPr lang="da-DK" dirty="0">
              <a:solidFill>
                <a:schemeClr val="accent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171458" y="1196753"/>
            <a:ext cx="5651147" cy="4886325"/>
          </a:xfrm>
        </p:spPr>
        <p:txBody>
          <a:bodyPr numCol="1"/>
          <a:lstStyle/>
          <a:p>
            <a:endParaRPr lang="da-DK" b="0" dirty="0"/>
          </a:p>
          <a:p>
            <a:r>
              <a:rPr lang="da-DK" dirty="0"/>
              <a:t>Den virksomhed i værdikæden, der har størst indflydelse på emballagens udformning </a:t>
            </a:r>
          </a:p>
          <a:p>
            <a:endParaRPr lang="da-DK" b="0" dirty="0"/>
          </a:p>
          <a:p>
            <a:endParaRPr lang="da-DK" b="0" dirty="0" smtClean="0"/>
          </a:p>
          <a:p>
            <a:endParaRPr lang="da-DK" b="0" dirty="0"/>
          </a:p>
          <a:p>
            <a:endParaRPr lang="da-DK" b="0" dirty="0" smtClean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26. september 2023</a:t>
            </a:r>
            <a:endParaRPr lang="da-DK" dirty="0"/>
          </a:p>
        </p:txBody>
      </p:sp>
      <p:sp>
        <p:nvSpPr>
          <p:cNvPr id="9" name="Pladsholder til tekst 2"/>
          <p:cNvSpPr txBox="1">
            <a:spLocks/>
          </p:cNvSpPr>
          <p:nvPr/>
        </p:nvSpPr>
        <p:spPr>
          <a:xfrm>
            <a:off x="2490392" y="3989887"/>
            <a:ext cx="5332212" cy="3240360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>
            <a:lvl1pPr marL="0" indent="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93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b="0" dirty="0"/>
          </a:p>
          <a:p>
            <a:endParaRPr lang="da-DK" b="0" dirty="0"/>
          </a:p>
          <a:p>
            <a:endParaRPr lang="da-DK" b="0" dirty="0"/>
          </a:p>
          <a:p>
            <a:endParaRPr lang="da-DK" sz="2000" b="0" dirty="0"/>
          </a:p>
          <a:p>
            <a:r>
              <a:rPr lang="da-DK" sz="2000" b="0" dirty="0"/>
              <a:t>- så det økonomiske incitament til at reducere materialeforbrug og designe til genbrug og genanvendelse rammer det rette sted. </a:t>
            </a:r>
          </a:p>
          <a:p>
            <a:endParaRPr lang="da-DK" dirty="0"/>
          </a:p>
        </p:txBody>
      </p:sp>
      <p:sp>
        <p:nvSpPr>
          <p:cNvPr id="12" name="Højre-venstrepil 11"/>
          <p:cNvSpPr/>
          <p:nvPr/>
        </p:nvSpPr>
        <p:spPr>
          <a:xfrm rot="5400000">
            <a:off x="3602714" y="2824354"/>
            <a:ext cx="1923202" cy="1260287"/>
          </a:xfrm>
          <a:prstGeom prst="leftRightArrow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944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endParaRPr lang="da-DK" sz="4800" dirty="0">
              <a:solidFill>
                <a:srgbClr val="FFFF00"/>
              </a:solidFill>
            </a:endParaRPr>
          </a:p>
          <a:p>
            <a:pPr algn="ctr"/>
            <a:r>
              <a:rPr lang="da-DK" sz="4800" dirty="0">
                <a:solidFill>
                  <a:schemeClr val="bg1"/>
                </a:solidFill>
              </a:rPr>
              <a:t>Miljøgraduerede </a:t>
            </a:r>
            <a:r>
              <a:rPr lang="da-DK" sz="4800" dirty="0" smtClean="0">
                <a:solidFill>
                  <a:schemeClr val="bg1"/>
                </a:solidFill>
              </a:rPr>
              <a:t>bidrag</a:t>
            </a:r>
            <a:endParaRPr lang="da-DK" sz="4800" dirty="0">
              <a:solidFill>
                <a:schemeClr val="bg1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26. september 2023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800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7"/>
          <a:stretch/>
        </p:blipFill>
        <p:spPr>
          <a:xfrm>
            <a:off x="0" y="-6582"/>
            <a:ext cx="12188825" cy="68645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26. september 2023</a:t>
            </a:r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73" y="1376238"/>
            <a:ext cx="1242462" cy="317435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731" y="2390744"/>
            <a:ext cx="377792" cy="252491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240" y="4008402"/>
            <a:ext cx="377792" cy="252491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2422005" y="764704"/>
            <a:ext cx="7488831" cy="453650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14" tIns="54014" rIns="54014" bIns="54014" rtlCol="0" anchor="ctr"/>
          <a:lstStyle/>
          <a:p>
            <a:pPr algn="ctr"/>
            <a:r>
              <a:rPr lang="da-DK" sz="2000" b="1" dirty="0">
                <a:solidFill>
                  <a:srgbClr val="00B050"/>
                </a:solidFill>
              </a:rPr>
              <a:t>Miljøgradueret bidrag </a:t>
            </a:r>
          </a:p>
          <a:p>
            <a:pPr algn="ctr"/>
            <a:endParaRPr lang="da-DK" dirty="0">
              <a:solidFill>
                <a:schemeClr val="accent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da-DK" dirty="0">
              <a:solidFill>
                <a:schemeClr val="accent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da-DK" sz="2000" dirty="0">
                <a:solidFill>
                  <a:schemeClr val="accent1"/>
                </a:solidFill>
              </a:rPr>
              <a:t>Emballage der er let at genanvende skal koste mindre at sætte på markedet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da-DK" sz="2000" dirty="0">
              <a:solidFill>
                <a:schemeClr val="accent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da-DK" sz="2000" dirty="0">
                <a:solidFill>
                  <a:schemeClr val="accent1"/>
                </a:solidFill>
              </a:rPr>
              <a:t>Priserne for håndtering af emballageaffald skal differentieres i forhold til emballagers genanvendelighed og emballagers miljøpåvirkning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da-DK" sz="2000" dirty="0">
              <a:solidFill>
                <a:schemeClr val="accent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da-DK" sz="2000" dirty="0">
                <a:solidFill>
                  <a:schemeClr val="accent1"/>
                </a:solidFill>
              </a:rPr>
              <a:t>Staten/Miljøstyrelsen fastlægger principper og kriterier for graduering</a:t>
            </a:r>
          </a:p>
          <a:p>
            <a:pPr lvl="3"/>
            <a:endParaRPr lang="da-DK" dirty="0">
              <a:solidFill>
                <a:schemeClr val="accent1"/>
              </a:solidFill>
            </a:endParaRPr>
          </a:p>
          <a:p>
            <a:pPr algn="ctr"/>
            <a:endParaRPr lang="da-DK" sz="1200" dirty="0">
              <a:solidFill>
                <a:schemeClr val="accent3"/>
              </a:solidFill>
            </a:endParaRPr>
          </a:p>
          <a:p>
            <a:pPr algn="ctr"/>
            <a:endParaRPr lang="da-DK" sz="1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4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7"/>
          <a:stretch/>
        </p:blipFill>
        <p:spPr>
          <a:xfrm>
            <a:off x="0" y="-6582"/>
            <a:ext cx="12188825" cy="68645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26. september 2023</a:t>
            </a:r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73" y="1376238"/>
            <a:ext cx="1242462" cy="317435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731" y="2390744"/>
            <a:ext cx="377792" cy="252491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240" y="4008402"/>
            <a:ext cx="377792" cy="252491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2422005" y="764704"/>
            <a:ext cx="7488831" cy="453650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14" tIns="54014" rIns="54014" bIns="54014" rtlCol="0" anchor="ctr"/>
          <a:lstStyle/>
          <a:p>
            <a:pPr algn="ctr"/>
            <a:endParaRPr lang="da-DK" sz="1350" dirty="0">
              <a:solidFill>
                <a:schemeClr val="accent1"/>
              </a:solidFill>
            </a:endParaRPr>
          </a:p>
          <a:p>
            <a:pPr algn="ctr"/>
            <a:endParaRPr lang="da-DK" sz="2000" b="1" dirty="0">
              <a:solidFill>
                <a:srgbClr val="00B050"/>
              </a:solidFill>
            </a:endParaRPr>
          </a:p>
          <a:p>
            <a:pPr algn="ctr"/>
            <a:r>
              <a:rPr lang="da-DK" sz="2000" b="1" dirty="0">
                <a:solidFill>
                  <a:srgbClr val="00B050"/>
                </a:solidFill>
              </a:rPr>
              <a:t>Ifølge den politiske aftale 30. aug. 2023 skal </a:t>
            </a:r>
          </a:p>
          <a:p>
            <a:pPr algn="ctr"/>
            <a:r>
              <a:rPr lang="da-DK" sz="2000" b="1" dirty="0">
                <a:solidFill>
                  <a:srgbClr val="00B050"/>
                </a:solidFill>
              </a:rPr>
              <a:t>Miljøgradueret bidrag til at: </a:t>
            </a:r>
          </a:p>
          <a:p>
            <a:pPr algn="ctr"/>
            <a:endParaRPr lang="da-DK" sz="2000" dirty="0">
              <a:solidFill>
                <a:srgbClr val="00B050"/>
              </a:solidFill>
            </a:endParaRPr>
          </a:p>
          <a:p>
            <a:pPr algn="ctr"/>
            <a:endParaRPr lang="da-DK" sz="2000" dirty="0">
              <a:solidFill>
                <a:srgbClr val="00B050"/>
              </a:solidFill>
            </a:endParaRPr>
          </a:p>
          <a:p>
            <a:pPr marL="535924" indent="-196506">
              <a:buFont typeface="Wingdings" panose="05000000000000000000" pitchFamily="2" charset="2"/>
              <a:buChar char="v"/>
            </a:pPr>
            <a:r>
              <a:rPr lang="da-DK" sz="2000" dirty="0">
                <a:solidFill>
                  <a:schemeClr val="accent1"/>
                </a:solidFill>
              </a:rPr>
              <a:t>Genbrugsemballage anvendes i højere grad </a:t>
            </a:r>
            <a:br>
              <a:rPr lang="da-DK" sz="2000" dirty="0">
                <a:solidFill>
                  <a:schemeClr val="accent1"/>
                </a:solidFill>
              </a:rPr>
            </a:br>
            <a:endParaRPr lang="da-DK" sz="2000" dirty="0">
              <a:solidFill>
                <a:schemeClr val="accent1"/>
              </a:solidFill>
            </a:endParaRPr>
          </a:p>
          <a:p>
            <a:pPr marL="535924" indent="-196506">
              <a:buFont typeface="Wingdings" panose="05000000000000000000" pitchFamily="2" charset="2"/>
              <a:buChar char="v"/>
            </a:pPr>
            <a:r>
              <a:rPr lang="da-DK" sz="2000" dirty="0">
                <a:solidFill>
                  <a:schemeClr val="accent1"/>
                </a:solidFill>
              </a:rPr>
              <a:t>Emballage genanvendes nemt i </a:t>
            </a:r>
            <a:r>
              <a:rPr lang="da-DK" sz="2000" u="sng" dirty="0">
                <a:solidFill>
                  <a:schemeClr val="accent1"/>
                </a:solidFill>
              </a:rPr>
              <a:t>høj kvalitet</a:t>
            </a:r>
          </a:p>
          <a:p>
            <a:pPr marL="535924" indent="-196506">
              <a:buFont typeface="Wingdings" panose="05000000000000000000" pitchFamily="2" charset="2"/>
              <a:buChar char="v"/>
            </a:pPr>
            <a:endParaRPr lang="da-DK" sz="2000" dirty="0">
              <a:solidFill>
                <a:schemeClr val="accent1"/>
              </a:solidFill>
            </a:endParaRPr>
          </a:p>
          <a:p>
            <a:pPr marL="535924" indent="-196506">
              <a:buFont typeface="Wingdings" panose="05000000000000000000" pitchFamily="2" charset="2"/>
              <a:buChar char="v"/>
            </a:pPr>
            <a:r>
              <a:rPr lang="da-DK" sz="2000" dirty="0">
                <a:solidFill>
                  <a:srgbClr val="FF0000"/>
                </a:solidFill>
              </a:rPr>
              <a:t>Genanvendte materialer anvendes til fremstilling af nye plast emballager </a:t>
            </a:r>
          </a:p>
          <a:p>
            <a:pPr marL="535924" indent="-196506">
              <a:buFont typeface="Wingdings" panose="05000000000000000000" pitchFamily="2" charset="2"/>
              <a:buChar char="v"/>
            </a:pPr>
            <a:endParaRPr lang="da-DK" sz="2000" dirty="0">
              <a:solidFill>
                <a:schemeClr val="accent1"/>
              </a:solidFill>
            </a:endParaRPr>
          </a:p>
          <a:p>
            <a:pPr marL="535924" indent="-196506">
              <a:buFont typeface="Wingdings" panose="05000000000000000000" pitchFamily="2" charset="2"/>
              <a:buChar char="v"/>
            </a:pPr>
            <a:r>
              <a:rPr lang="da-DK" sz="2000" dirty="0">
                <a:solidFill>
                  <a:schemeClr val="accent1"/>
                </a:solidFill>
              </a:rPr>
              <a:t>Miljøvenligt emballagedesign honoreres økonomisk</a:t>
            </a:r>
          </a:p>
          <a:p>
            <a:pPr marL="535924" indent="-196506">
              <a:buFont typeface="Wingdings" panose="05000000000000000000" pitchFamily="2" charset="2"/>
              <a:buChar char="v"/>
            </a:pPr>
            <a:endParaRPr lang="da-DK" sz="2000" dirty="0">
              <a:solidFill>
                <a:schemeClr val="accent1"/>
              </a:solidFill>
            </a:endParaRPr>
          </a:p>
          <a:p>
            <a:pPr marL="535924" indent="-196506">
              <a:buFont typeface="Wingdings" panose="05000000000000000000" pitchFamily="2" charset="2"/>
              <a:buChar char="v"/>
            </a:pPr>
            <a:r>
              <a:rPr lang="da-DK" sz="2000" dirty="0">
                <a:solidFill>
                  <a:schemeClr val="accent1"/>
                </a:solidFill>
              </a:rPr>
              <a:t>Sigter mod fælles europæisk harmonisering  </a:t>
            </a:r>
          </a:p>
          <a:p>
            <a:pPr lvl="2"/>
            <a:endParaRPr lang="da-DK" sz="1200" b="1" dirty="0">
              <a:solidFill>
                <a:schemeClr val="accent1"/>
              </a:solidFill>
            </a:endParaRPr>
          </a:p>
          <a:p>
            <a:pPr lvl="3"/>
            <a:endParaRPr lang="da-DK" sz="1200" b="1" dirty="0">
              <a:solidFill>
                <a:schemeClr val="accent1"/>
              </a:solidFill>
            </a:endParaRPr>
          </a:p>
          <a:p>
            <a:pPr algn="ctr"/>
            <a:endParaRPr lang="da-DK" sz="1200" dirty="0">
              <a:solidFill>
                <a:schemeClr val="accent3"/>
              </a:solidFill>
            </a:endParaRPr>
          </a:p>
          <a:p>
            <a:pPr algn="ctr"/>
            <a:endParaRPr lang="da-DK" sz="1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5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56A5-67C1-4C9C-A3C7-EBE175043A12}" type="datetime3">
              <a:rPr lang="en-GB" smtClean="0"/>
              <a:t>12 January, 2024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15</a:t>
            </a:fld>
            <a:endParaRPr lang="da-DK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116746" y="356646"/>
            <a:ext cx="8166950" cy="468000"/>
          </a:xfrm>
        </p:spPr>
        <p:txBody>
          <a:bodyPr/>
          <a:lstStyle/>
          <a:p>
            <a:r>
              <a:rPr lang="da-DK" sz="2000" dirty="0"/>
              <a:t>Modellen for miljøgradueret bidrag baserer sig på </a:t>
            </a:r>
            <a:r>
              <a:rPr lang="da-DK" sz="2000" dirty="0">
                <a:solidFill>
                  <a:srgbClr val="00B050"/>
                </a:solidFill>
              </a:rPr>
              <a:t>to elementer </a:t>
            </a:r>
            <a:r>
              <a:rPr lang="da-DK" sz="2000" dirty="0"/>
              <a:t>der tilsammen </a:t>
            </a:r>
            <a:r>
              <a:rPr lang="da-DK" sz="2000" dirty="0">
                <a:solidFill>
                  <a:srgbClr val="00B050"/>
                </a:solidFill>
              </a:rPr>
              <a:t>udgør</a:t>
            </a:r>
            <a:r>
              <a:rPr lang="da-DK" sz="2000" dirty="0"/>
              <a:t> </a:t>
            </a:r>
            <a:r>
              <a:rPr lang="da-DK" sz="2000" dirty="0">
                <a:solidFill>
                  <a:srgbClr val="00B050"/>
                </a:solidFill>
              </a:rPr>
              <a:t>miljøgradueringen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97524157"/>
              </p:ext>
            </p:extLst>
          </p:nvPr>
        </p:nvGraphicFramePr>
        <p:xfrm>
          <a:off x="2135472" y="824647"/>
          <a:ext cx="7775364" cy="4188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kstfelt 8"/>
          <p:cNvSpPr txBox="1"/>
          <p:nvPr/>
        </p:nvSpPr>
        <p:spPr>
          <a:xfrm>
            <a:off x="1763148" y="4320678"/>
            <a:ext cx="26750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dirty="0"/>
              <a:t>Produktkrav, der sorterer emballagen i grupper efter deres miljøpåvirkning.</a:t>
            </a:r>
          </a:p>
        </p:txBody>
      </p:sp>
      <p:cxnSp>
        <p:nvCxnSpPr>
          <p:cNvPr id="11" name="Lige forbindelse 10"/>
          <p:cNvCxnSpPr/>
          <p:nvPr/>
        </p:nvCxnSpPr>
        <p:spPr>
          <a:xfrm flipH="1">
            <a:off x="1827030" y="3786781"/>
            <a:ext cx="1144187" cy="43204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/>
          <p:nvPr/>
        </p:nvCxnSpPr>
        <p:spPr>
          <a:xfrm>
            <a:off x="2971217" y="3786781"/>
            <a:ext cx="1016053" cy="43204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felt 17"/>
          <p:cNvSpPr txBox="1"/>
          <p:nvPr/>
        </p:nvSpPr>
        <p:spPr>
          <a:xfrm>
            <a:off x="4803000" y="4320678"/>
            <a:ext cx="243239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dirty="0"/>
              <a:t>Den %-forskel i pris der skal betales for høj og lav miljøpåvirkning.</a:t>
            </a:r>
          </a:p>
        </p:txBody>
      </p:sp>
      <p:cxnSp>
        <p:nvCxnSpPr>
          <p:cNvPr id="19" name="Lige forbindelse 18"/>
          <p:cNvCxnSpPr/>
          <p:nvPr/>
        </p:nvCxnSpPr>
        <p:spPr>
          <a:xfrm flipH="1">
            <a:off x="4875009" y="3794835"/>
            <a:ext cx="1144187" cy="43204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/>
          <p:cNvCxnSpPr/>
          <p:nvPr/>
        </p:nvCxnSpPr>
        <p:spPr>
          <a:xfrm>
            <a:off x="6019196" y="3794835"/>
            <a:ext cx="1016053" cy="43204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felt 22"/>
          <p:cNvSpPr txBox="1"/>
          <p:nvPr/>
        </p:nvSpPr>
        <p:spPr>
          <a:xfrm>
            <a:off x="7966620" y="4320677"/>
            <a:ext cx="243239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dirty="0"/>
              <a:t>Den endelige pris for markedsføring af emballagen. </a:t>
            </a:r>
          </a:p>
        </p:txBody>
      </p:sp>
      <p:cxnSp>
        <p:nvCxnSpPr>
          <p:cNvPr id="26" name="Lige forbindelse 25"/>
          <p:cNvCxnSpPr/>
          <p:nvPr/>
        </p:nvCxnSpPr>
        <p:spPr>
          <a:xfrm flipH="1">
            <a:off x="7891870" y="3786781"/>
            <a:ext cx="1144187" cy="43204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ge forbindelse 26"/>
          <p:cNvCxnSpPr/>
          <p:nvPr/>
        </p:nvCxnSpPr>
        <p:spPr>
          <a:xfrm>
            <a:off x="9036057" y="3786781"/>
            <a:ext cx="1016053" cy="43204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76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7"/>
          <a:stretch/>
        </p:blipFill>
        <p:spPr>
          <a:xfrm>
            <a:off x="0" y="-6582"/>
            <a:ext cx="12188825" cy="68645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26. september 2023</a:t>
            </a:r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73" y="1376238"/>
            <a:ext cx="1242462" cy="317435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731" y="2390744"/>
            <a:ext cx="377792" cy="252491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240" y="4008402"/>
            <a:ext cx="377792" cy="252491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2422005" y="764704"/>
            <a:ext cx="7488831" cy="453650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14" tIns="54014" rIns="54014" bIns="54014" rtlCol="0" anchor="ctr"/>
          <a:lstStyle/>
          <a:p>
            <a:pPr algn="ctr"/>
            <a:endParaRPr lang="da-DK" b="1" dirty="0">
              <a:solidFill>
                <a:srgbClr val="003127"/>
              </a:solidFill>
            </a:endParaRPr>
          </a:p>
          <a:p>
            <a:pPr algn="ctr"/>
            <a:r>
              <a:rPr lang="da-DK" sz="2000" b="1" dirty="0">
                <a:solidFill>
                  <a:srgbClr val="00B050"/>
                </a:solidFill>
              </a:rPr>
              <a:t>Principper bag fastsættelse af produktkrav: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da-DK" b="1" dirty="0">
              <a:solidFill>
                <a:srgbClr val="003127"/>
              </a:solidFill>
            </a:endParaRPr>
          </a:p>
          <a:p>
            <a:pPr marL="447793" lvl="1" indent="-285750">
              <a:buFont typeface="Wingdings" panose="05000000000000000000" pitchFamily="2" charset="2"/>
              <a:buChar char="v"/>
            </a:pPr>
            <a:r>
              <a:rPr lang="da-DK" sz="2000" dirty="0">
                <a:solidFill>
                  <a:schemeClr val="accent1"/>
                </a:solidFill>
              </a:rPr>
              <a:t>Produktkrav er udvalgt baseret på størst mulig effekt på mængden og kvaliteten af materialer til genanvendelsen   </a:t>
            </a:r>
            <a:br>
              <a:rPr lang="da-DK" sz="2000" dirty="0">
                <a:solidFill>
                  <a:schemeClr val="accent1"/>
                </a:solidFill>
              </a:rPr>
            </a:br>
            <a:endParaRPr lang="da-DK" sz="2000" dirty="0">
              <a:solidFill>
                <a:schemeClr val="accent1"/>
              </a:solidFill>
            </a:endParaRPr>
          </a:p>
          <a:p>
            <a:pPr marL="447793" lvl="1" indent="-285750">
              <a:buFont typeface="Wingdings" panose="05000000000000000000" pitchFamily="2" charset="2"/>
              <a:buChar char="v"/>
            </a:pPr>
            <a:r>
              <a:rPr lang="da-DK" sz="2000" dirty="0">
                <a:solidFill>
                  <a:schemeClr val="accent1"/>
                </a:solidFill>
              </a:rPr>
              <a:t>Operationelle og let dokumenterbare produktkrav</a:t>
            </a:r>
          </a:p>
          <a:p>
            <a:pPr marL="447793" lvl="1" indent="-285750">
              <a:buFont typeface="Wingdings" panose="05000000000000000000" pitchFamily="2" charset="2"/>
              <a:buChar char="v"/>
            </a:pPr>
            <a:endParaRPr lang="da-DK" sz="2000" dirty="0">
              <a:solidFill>
                <a:schemeClr val="accent1"/>
              </a:solidFill>
            </a:endParaRPr>
          </a:p>
          <a:p>
            <a:pPr marL="447793" lvl="1" indent="-285750">
              <a:buFont typeface="Wingdings" panose="05000000000000000000" pitchFamily="2" charset="2"/>
              <a:buChar char="v"/>
            </a:pPr>
            <a:r>
              <a:rPr lang="da-DK" sz="2000" dirty="0">
                <a:solidFill>
                  <a:schemeClr val="accent1"/>
                </a:solidFill>
              </a:rPr>
              <a:t>Harmoniseret med øvrige landes praksis og (kommende) EU lovgivning </a:t>
            </a:r>
          </a:p>
          <a:p>
            <a:pPr marL="535924" indent="-196506">
              <a:buFont typeface="Wingdings" panose="05000000000000000000" pitchFamily="2" charset="2"/>
              <a:buChar char="v"/>
            </a:pPr>
            <a:endParaRPr lang="da-DK" sz="1200" b="1" dirty="0">
              <a:solidFill>
                <a:srgbClr val="003127"/>
              </a:solidFill>
            </a:endParaRPr>
          </a:p>
          <a:p>
            <a:pPr lvl="3"/>
            <a:endParaRPr lang="da-DK" sz="1200" b="1" dirty="0">
              <a:solidFill>
                <a:srgbClr val="003127"/>
              </a:solidFill>
            </a:endParaRPr>
          </a:p>
          <a:p>
            <a:pPr algn="ctr"/>
            <a:endParaRPr lang="da-DK" sz="1200" dirty="0">
              <a:solidFill>
                <a:srgbClr val="003127"/>
              </a:solidFill>
            </a:endParaRPr>
          </a:p>
          <a:p>
            <a:pPr algn="ctr"/>
            <a:endParaRPr lang="da-DK" sz="1200" dirty="0">
              <a:solidFill>
                <a:srgbClr val="0031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frundet rektangel 49"/>
          <p:cNvSpPr/>
          <p:nvPr/>
        </p:nvSpPr>
        <p:spPr>
          <a:xfrm>
            <a:off x="7663919" y="1621958"/>
            <a:ext cx="1286235" cy="1724418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da-DK" sz="1350" dirty="0" err="1">
              <a:solidFill>
                <a:schemeClr val="bg1"/>
              </a:solidFill>
            </a:endParaRPr>
          </a:p>
        </p:txBody>
      </p:sp>
      <p:sp>
        <p:nvSpPr>
          <p:cNvPr id="49" name="Afrundet rektangel 48"/>
          <p:cNvSpPr/>
          <p:nvPr/>
        </p:nvSpPr>
        <p:spPr>
          <a:xfrm>
            <a:off x="6224789" y="1605530"/>
            <a:ext cx="1286235" cy="1724418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da-DK" sz="1350" dirty="0" err="1">
              <a:solidFill>
                <a:schemeClr val="bg1"/>
              </a:solidFill>
            </a:endParaRPr>
          </a:p>
        </p:txBody>
      </p:sp>
      <p:sp>
        <p:nvSpPr>
          <p:cNvPr id="48" name="Afrundet rektangel 47"/>
          <p:cNvSpPr/>
          <p:nvPr/>
        </p:nvSpPr>
        <p:spPr>
          <a:xfrm>
            <a:off x="4739159" y="1605530"/>
            <a:ext cx="1286235" cy="1724418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da-DK" sz="135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0" name="Billed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1" r="44029" b="79136"/>
          <a:stretch/>
        </p:blipFill>
        <p:spPr>
          <a:xfrm>
            <a:off x="5033469" y="1938297"/>
            <a:ext cx="765542" cy="786874"/>
          </a:xfrm>
          <a:prstGeom prst="rect">
            <a:avLst/>
          </a:prstGeom>
        </p:spPr>
      </p:pic>
      <p:sp>
        <p:nvSpPr>
          <p:cNvPr id="35" name="Afrundet rektangel 34"/>
          <p:cNvSpPr/>
          <p:nvPr/>
        </p:nvSpPr>
        <p:spPr>
          <a:xfrm>
            <a:off x="3285868" y="1605530"/>
            <a:ext cx="1285200" cy="1724418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da-DK" sz="1350" dirty="0" err="1">
              <a:solidFill>
                <a:schemeClr val="bg1"/>
              </a:solidFill>
            </a:endParaRPr>
          </a:p>
        </p:txBody>
      </p:sp>
      <p:sp>
        <p:nvSpPr>
          <p:cNvPr id="34" name="Afrundet rektangel 33"/>
          <p:cNvSpPr/>
          <p:nvPr/>
        </p:nvSpPr>
        <p:spPr>
          <a:xfrm>
            <a:off x="1858813" y="1631273"/>
            <a:ext cx="1285200" cy="1724418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da-DK" sz="1350" dirty="0" err="1">
              <a:solidFill>
                <a:schemeClr val="bg1"/>
              </a:solidFill>
            </a:endParaRPr>
          </a:p>
        </p:txBody>
      </p:sp>
      <p:sp>
        <p:nvSpPr>
          <p:cNvPr id="32" name="Afrundet rektangel 31"/>
          <p:cNvSpPr/>
          <p:nvPr/>
        </p:nvSpPr>
        <p:spPr>
          <a:xfrm>
            <a:off x="1852611" y="3742366"/>
            <a:ext cx="1286235" cy="1724418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da-DK" sz="135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1" name="Afrundet rektangel 30"/>
          <p:cNvSpPr/>
          <p:nvPr/>
        </p:nvSpPr>
        <p:spPr>
          <a:xfrm>
            <a:off x="3278192" y="3742366"/>
            <a:ext cx="1286235" cy="1724418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da-DK" sz="1350" dirty="0" err="1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600" i="1" dirty="0">
                <a:solidFill>
                  <a:srgbClr val="FF0000"/>
                </a:solidFill>
              </a:rPr>
              <a:t>DRAFT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1D70-67B6-4C56-8489-43602B31A627}" type="datetime3">
              <a:rPr lang="en-GB" smtClean="0"/>
              <a:t>12 January, 2024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2148984" y="5611900"/>
            <a:ext cx="3664112" cy="151096"/>
          </a:xfrm>
        </p:spPr>
        <p:txBody>
          <a:bodyPr/>
          <a:lstStyle/>
          <a:p>
            <a:r>
              <a:rPr lang="da-DK" dirty="0" smtClean="0"/>
              <a:t>/ </a:t>
            </a:r>
            <a:r>
              <a:rPr lang="da-DK" dirty="0" err="1" smtClean="0"/>
              <a:t>Environmental</a:t>
            </a:r>
            <a:r>
              <a:rPr lang="da-DK" dirty="0" smtClean="0"/>
              <a:t> </a:t>
            </a:r>
            <a:r>
              <a:rPr lang="da-DK" dirty="0" err="1" smtClean="0"/>
              <a:t>Protection</a:t>
            </a:r>
            <a:r>
              <a:rPr lang="da-DK" dirty="0" smtClean="0"/>
              <a:t> Agency / Titel på præsentation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>
          <a:xfrm>
            <a:off x="1900521" y="5611900"/>
            <a:ext cx="193707" cy="151096"/>
          </a:xfrm>
        </p:spPr>
        <p:txBody>
          <a:bodyPr/>
          <a:lstStyle/>
          <a:p>
            <a:fld id="{667EC89C-17A0-4E64-A6D2-B825673CEEDF}" type="slidenum">
              <a:rPr lang="da-DK" smtClean="0"/>
              <a:t>17</a:t>
            </a:fld>
            <a:endParaRPr lang="da-DK" dirty="0"/>
          </a:p>
        </p:txBody>
      </p:sp>
      <p:sp>
        <p:nvSpPr>
          <p:cNvPr id="6" name="Rektangel 5"/>
          <p:cNvSpPr/>
          <p:nvPr/>
        </p:nvSpPr>
        <p:spPr>
          <a:xfrm>
            <a:off x="2011083" y="2901163"/>
            <a:ext cx="11112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a-DK" sz="1050" b="1" dirty="0">
                <a:solidFill>
                  <a:schemeClr val="bg1"/>
                </a:solidFill>
              </a:rPr>
              <a:t>Fleksibel plast</a:t>
            </a:r>
          </a:p>
        </p:txBody>
      </p:sp>
      <p:sp>
        <p:nvSpPr>
          <p:cNvPr id="7" name="Rektangel 6"/>
          <p:cNvSpPr/>
          <p:nvPr/>
        </p:nvSpPr>
        <p:spPr>
          <a:xfrm>
            <a:off x="3563184" y="2902077"/>
            <a:ext cx="84350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a-DK" sz="1050" b="1" dirty="0">
                <a:solidFill>
                  <a:schemeClr val="bg1"/>
                </a:solidFill>
              </a:rPr>
              <a:t>Hård plast</a:t>
            </a:r>
          </a:p>
        </p:txBody>
      </p:sp>
      <p:sp>
        <p:nvSpPr>
          <p:cNvPr id="8" name="Rektangel 7"/>
          <p:cNvSpPr/>
          <p:nvPr/>
        </p:nvSpPr>
        <p:spPr>
          <a:xfrm>
            <a:off x="5057807" y="2912143"/>
            <a:ext cx="79060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a-DK" sz="1050" b="1" dirty="0">
                <a:solidFill>
                  <a:schemeClr val="bg1"/>
                </a:solidFill>
              </a:rPr>
              <a:t>Hård PET</a:t>
            </a:r>
          </a:p>
        </p:txBody>
      </p:sp>
      <p:sp>
        <p:nvSpPr>
          <p:cNvPr id="9" name="Rektangel 8"/>
          <p:cNvSpPr/>
          <p:nvPr/>
        </p:nvSpPr>
        <p:spPr>
          <a:xfrm>
            <a:off x="6523339" y="2901164"/>
            <a:ext cx="94641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a-DK" sz="1050" b="1" dirty="0">
                <a:solidFill>
                  <a:schemeClr val="bg1"/>
                </a:solidFill>
              </a:rPr>
              <a:t>Skumplast</a:t>
            </a:r>
          </a:p>
        </p:txBody>
      </p:sp>
      <p:sp>
        <p:nvSpPr>
          <p:cNvPr id="10" name="Rektangel 9"/>
          <p:cNvSpPr/>
          <p:nvPr/>
        </p:nvSpPr>
        <p:spPr>
          <a:xfrm>
            <a:off x="7844923" y="2909880"/>
            <a:ext cx="99418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a-DK" sz="1050" b="1" dirty="0">
                <a:solidFill>
                  <a:schemeClr val="bg1"/>
                </a:solidFill>
              </a:rPr>
              <a:t>Mad- og </a:t>
            </a:r>
          </a:p>
          <a:p>
            <a:pPr lvl="0" algn="ctr"/>
            <a:r>
              <a:rPr lang="da-DK" sz="1050" b="1" dirty="0">
                <a:solidFill>
                  <a:schemeClr val="bg1"/>
                </a:solidFill>
              </a:rPr>
              <a:t>drikkekarton</a:t>
            </a:r>
          </a:p>
        </p:txBody>
      </p:sp>
      <p:sp>
        <p:nvSpPr>
          <p:cNvPr id="11" name="Rektangel 10"/>
          <p:cNvSpPr/>
          <p:nvPr/>
        </p:nvSpPr>
        <p:spPr>
          <a:xfrm>
            <a:off x="2047914" y="5074556"/>
            <a:ext cx="107797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a-DK" sz="1050" b="1" dirty="0">
                <a:solidFill>
                  <a:schemeClr val="bg1"/>
                </a:solidFill>
              </a:rPr>
              <a:t>Aluminium</a:t>
            </a:r>
          </a:p>
        </p:txBody>
      </p:sp>
      <p:sp>
        <p:nvSpPr>
          <p:cNvPr id="12" name="Rektangel 11"/>
          <p:cNvSpPr/>
          <p:nvPr/>
        </p:nvSpPr>
        <p:spPr>
          <a:xfrm>
            <a:off x="3446540" y="5052453"/>
            <a:ext cx="121725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a-DK" sz="1050" b="1" dirty="0">
                <a:solidFill>
                  <a:schemeClr val="bg1"/>
                </a:solidFill>
              </a:rPr>
              <a:t>Stål og </a:t>
            </a:r>
            <a:r>
              <a:rPr lang="da-DK" sz="1050" b="1" dirty="0" err="1">
                <a:solidFill>
                  <a:schemeClr val="bg1"/>
                </a:solidFill>
              </a:rPr>
              <a:t>jern-holdigt</a:t>
            </a:r>
            <a:r>
              <a:rPr lang="da-DK" sz="1050" b="1" dirty="0">
                <a:solidFill>
                  <a:schemeClr val="bg1"/>
                </a:solidFill>
              </a:rPr>
              <a:t> metal</a:t>
            </a:r>
          </a:p>
        </p:txBody>
      </p:sp>
      <p:sp>
        <p:nvSpPr>
          <p:cNvPr id="14" name="Rektangel 13"/>
          <p:cNvSpPr/>
          <p:nvPr/>
        </p:nvSpPr>
        <p:spPr>
          <a:xfrm>
            <a:off x="6359818" y="4802192"/>
            <a:ext cx="3856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a-DK" sz="1350" dirty="0"/>
              <a:t>Pap</a:t>
            </a:r>
          </a:p>
        </p:txBody>
      </p:sp>
      <p:pic>
        <p:nvPicPr>
          <p:cNvPr id="17" name="Billed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5" t="3020" r="2073" b="50637"/>
          <a:stretch/>
        </p:blipFill>
        <p:spPr>
          <a:xfrm>
            <a:off x="3655614" y="1877679"/>
            <a:ext cx="647252" cy="951840"/>
          </a:xfrm>
          <a:prstGeom prst="rect">
            <a:avLst/>
          </a:prstGeom>
        </p:spPr>
      </p:pic>
      <p:pic>
        <p:nvPicPr>
          <p:cNvPr id="20" name="Billed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94" y="3941192"/>
            <a:ext cx="649612" cy="870263"/>
          </a:xfrm>
          <a:prstGeom prst="rect">
            <a:avLst/>
          </a:prstGeom>
        </p:spPr>
      </p:pic>
      <p:pic>
        <p:nvPicPr>
          <p:cNvPr id="25" name="Billed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0" t="27919" r="15419" b="51682"/>
          <a:stretch/>
        </p:blipFill>
        <p:spPr>
          <a:xfrm>
            <a:off x="2169911" y="1938297"/>
            <a:ext cx="677379" cy="849574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6" r="14049" b="72891"/>
          <a:stretch/>
        </p:blipFill>
        <p:spPr>
          <a:xfrm>
            <a:off x="8082446" y="1914828"/>
            <a:ext cx="511132" cy="891902"/>
          </a:xfrm>
          <a:prstGeom prst="rect">
            <a:avLst/>
          </a:prstGeom>
        </p:spPr>
      </p:pic>
      <p:sp>
        <p:nvSpPr>
          <p:cNvPr id="36" name="Afrundet rektangel 35"/>
          <p:cNvSpPr/>
          <p:nvPr/>
        </p:nvSpPr>
        <p:spPr>
          <a:xfrm>
            <a:off x="9062005" y="3720450"/>
            <a:ext cx="1286235" cy="1724418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da-DK" sz="1350" dirty="0" err="1">
              <a:solidFill>
                <a:schemeClr val="bg1"/>
              </a:solidFill>
            </a:endParaRPr>
          </a:p>
        </p:txBody>
      </p:sp>
      <p:sp>
        <p:nvSpPr>
          <p:cNvPr id="37" name="Afrundet rektangel 36"/>
          <p:cNvSpPr/>
          <p:nvPr/>
        </p:nvSpPr>
        <p:spPr>
          <a:xfrm>
            <a:off x="6207513" y="3720450"/>
            <a:ext cx="1286235" cy="1724418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da-DK" sz="135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8" name="Afrundet rektangel 37"/>
          <p:cNvSpPr/>
          <p:nvPr/>
        </p:nvSpPr>
        <p:spPr>
          <a:xfrm>
            <a:off x="7646054" y="3710054"/>
            <a:ext cx="1286235" cy="1724418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da-DK" sz="1350" dirty="0" err="1">
              <a:solidFill>
                <a:schemeClr val="bg1"/>
              </a:solidFill>
            </a:endParaRPr>
          </a:p>
        </p:txBody>
      </p:sp>
      <p:sp>
        <p:nvSpPr>
          <p:cNvPr id="39" name="Pladsholder til sidefod 3"/>
          <p:cNvSpPr txBox="1">
            <a:spLocks/>
          </p:cNvSpPr>
          <p:nvPr/>
        </p:nvSpPr>
        <p:spPr>
          <a:xfrm>
            <a:off x="7248048" y="5624598"/>
            <a:ext cx="3664112" cy="15109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600" kern="120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450"/>
              <a:t>/ Environmental Protection Agency / Titel på præsentation</a:t>
            </a:r>
            <a:endParaRPr lang="da-DK" sz="450" dirty="0"/>
          </a:p>
        </p:txBody>
      </p:sp>
      <p:sp>
        <p:nvSpPr>
          <p:cNvPr id="40" name="Pladsholder til slidenummer 4"/>
          <p:cNvSpPr txBox="1">
            <a:spLocks/>
          </p:cNvSpPr>
          <p:nvPr/>
        </p:nvSpPr>
        <p:spPr>
          <a:xfrm>
            <a:off x="6523339" y="5624598"/>
            <a:ext cx="193707" cy="15109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600" kern="120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7EC89C-17A0-4E64-A6D2-B825673CEEDF}" type="slidenum">
              <a:rPr lang="da-DK" sz="450"/>
              <a:pPr/>
              <a:t>17</a:t>
            </a:fld>
            <a:endParaRPr lang="da-DK" sz="450" dirty="0"/>
          </a:p>
        </p:txBody>
      </p:sp>
      <p:sp>
        <p:nvSpPr>
          <p:cNvPr id="41" name="Rektangel 40"/>
          <p:cNvSpPr/>
          <p:nvPr/>
        </p:nvSpPr>
        <p:spPr>
          <a:xfrm>
            <a:off x="6536204" y="5074555"/>
            <a:ext cx="72018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a-DK" sz="1050" b="1" dirty="0">
                <a:solidFill>
                  <a:schemeClr val="bg1"/>
                </a:solidFill>
              </a:rPr>
              <a:t>Pap</a:t>
            </a:r>
          </a:p>
        </p:txBody>
      </p:sp>
      <p:sp>
        <p:nvSpPr>
          <p:cNvPr id="42" name="Rektangel 41"/>
          <p:cNvSpPr/>
          <p:nvPr/>
        </p:nvSpPr>
        <p:spPr>
          <a:xfrm>
            <a:off x="8143841" y="5074555"/>
            <a:ext cx="121725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a-DK" sz="1050" b="1" dirty="0">
                <a:solidFill>
                  <a:schemeClr val="bg1"/>
                </a:solidFill>
              </a:rPr>
              <a:t>Papir</a:t>
            </a:r>
          </a:p>
        </p:txBody>
      </p:sp>
      <p:sp>
        <p:nvSpPr>
          <p:cNvPr id="43" name="Rektangel 42"/>
          <p:cNvSpPr/>
          <p:nvPr/>
        </p:nvSpPr>
        <p:spPr>
          <a:xfrm>
            <a:off x="9483721" y="5074555"/>
            <a:ext cx="4428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a-DK" sz="1050" b="1" dirty="0">
                <a:solidFill>
                  <a:schemeClr val="bg1"/>
                </a:solidFill>
              </a:rPr>
              <a:t>Træ</a:t>
            </a:r>
          </a:p>
        </p:txBody>
      </p:sp>
      <p:pic>
        <p:nvPicPr>
          <p:cNvPr id="45" name="Billede 4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6" t="47806" b="13806"/>
          <a:stretch/>
        </p:blipFill>
        <p:spPr>
          <a:xfrm>
            <a:off x="14114485" y="4048054"/>
            <a:ext cx="258689" cy="945819"/>
          </a:xfrm>
          <a:prstGeom prst="rect">
            <a:avLst/>
          </a:prstGeom>
        </p:spPr>
      </p:pic>
      <p:pic>
        <p:nvPicPr>
          <p:cNvPr id="46" name="Billede 4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4" t="4894" r="58578" b="73307"/>
          <a:stretch/>
        </p:blipFill>
        <p:spPr>
          <a:xfrm>
            <a:off x="13193981" y="4297321"/>
            <a:ext cx="308297" cy="635618"/>
          </a:xfrm>
          <a:prstGeom prst="rect">
            <a:avLst/>
          </a:prstGeom>
        </p:spPr>
      </p:pic>
      <p:pic>
        <p:nvPicPr>
          <p:cNvPr id="47" name="Billede 4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6" t="90301" r="39149" b="1938"/>
          <a:stretch/>
        </p:blipFill>
        <p:spPr>
          <a:xfrm>
            <a:off x="16609473" y="5711574"/>
            <a:ext cx="612019" cy="939377"/>
          </a:xfrm>
          <a:prstGeom prst="rect">
            <a:avLst/>
          </a:prstGeom>
        </p:spPr>
      </p:pic>
      <p:pic>
        <p:nvPicPr>
          <p:cNvPr id="51" name="Billede 5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6" t="3189" r="69829" b="72904"/>
          <a:stretch/>
        </p:blipFill>
        <p:spPr>
          <a:xfrm>
            <a:off x="3827648" y="4065962"/>
            <a:ext cx="512939" cy="803085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7" t="86742" b="-1112"/>
          <a:stretch/>
        </p:blipFill>
        <p:spPr>
          <a:xfrm>
            <a:off x="3509584" y="4515058"/>
            <a:ext cx="405363" cy="444456"/>
          </a:xfrm>
          <a:prstGeom prst="rect">
            <a:avLst/>
          </a:prstGeom>
        </p:spPr>
      </p:pic>
      <p:pic>
        <p:nvPicPr>
          <p:cNvPr id="54" name="Billede 5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1" t="8539" r="32290" b="12477"/>
          <a:stretch/>
        </p:blipFill>
        <p:spPr>
          <a:xfrm>
            <a:off x="13437523" y="1857972"/>
            <a:ext cx="719896" cy="1043192"/>
          </a:xfrm>
          <a:prstGeom prst="rect">
            <a:avLst/>
          </a:prstGeom>
        </p:spPr>
      </p:pic>
      <p:pic>
        <p:nvPicPr>
          <p:cNvPr id="55" name="Billede 5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2" t="28502" r="15420" b="23914"/>
          <a:stretch/>
        </p:blipFill>
        <p:spPr>
          <a:xfrm>
            <a:off x="6423154" y="1963652"/>
            <a:ext cx="824895" cy="785046"/>
          </a:xfrm>
          <a:prstGeom prst="rect">
            <a:avLst/>
          </a:prstGeom>
        </p:spPr>
      </p:pic>
      <p:pic>
        <p:nvPicPr>
          <p:cNvPr id="56" name="Billede 55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8" r="2135" b="4444"/>
          <a:stretch/>
        </p:blipFill>
        <p:spPr>
          <a:xfrm>
            <a:off x="7939923" y="4067355"/>
            <a:ext cx="682970" cy="865585"/>
          </a:xfrm>
          <a:prstGeom prst="rect">
            <a:avLst/>
          </a:prstGeom>
        </p:spPr>
      </p:pic>
      <p:pic>
        <p:nvPicPr>
          <p:cNvPr id="57" name="Billede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689" y="-127605"/>
            <a:ext cx="6074970" cy="6074970"/>
          </a:xfrm>
          <a:prstGeom prst="rect">
            <a:avLst/>
          </a:prstGeom>
        </p:spPr>
      </p:pic>
      <p:pic>
        <p:nvPicPr>
          <p:cNvPr id="58" name="Billede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834" y="5687675"/>
            <a:ext cx="4719582" cy="4631717"/>
          </a:xfrm>
          <a:prstGeom prst="rect">
            <a:avLst/>
          </a:prstGeom>
        </p:spPr>
      </p:pic>
      <p:pic>
        <p:nvPicPr>
          <p:cNvPr id="60" name="Billede 59"/>
          <p:cNvPicPr>
            <a:picLocks noChangeAspect="1"/>
          </p:cNvPicPr>
          <p:nvPr/>
        </p:nvPicPr>
        <p:blipFill rotWithShape="1"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7" t="5680" r="10711" b="12053"/>
          <a:stretch/>
        </p:blipFill>
        <p:spPr>
          <a:xfrm>
            <a:off x="2087726" y="4014847"/>
            <a:ext cx="836861" cy="850468"/>
          </a:xfrm>
          <a:prstGeom prst="rect">
            <a:avLst/>
          </a:prstGeom>
        </p:spPr>
      </p:pic>
      <p:pic>
        <p:nvPicPr>
          <p:cNvPr id="61" name="Billede 6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141" y="4114213"/>
            <a:ext cx="780601" cy="771685"/>
          </a:xfrm>
          <a:prstGeom prst="rect">
            <a:avLst/>
          </a:prstGeom>
        </p:spPr>
      </p:pic>
      <p:sp>
        <p:nvSpPr>
          <p:cNvPr id="62" name="Afrundet rektangel 61"/>
          <p:cNvSpPr/>
          <p:nvPr/>
        </p:nvSpPr>
        <p:spPr>
          <a:xfrm>
            <a:off x="4734556" y="3724181"/>
            <a:ext cx="1286235" cy="1724418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da-DK" sz="1350" dirty="0" err="1">
              <a:solidFill>
                <a:schemeClr val="bg1"/>
              </a:solidFill>
            </a:endParaRPr>
          </a:p>
        </p:txBody>
      </p:sp>
      <p:sp>
        <p:nvSpPr>
          <p:cNvPr id="63" name="Rektangel 62"/>
          <p:cNvSpPr/>
          <p:nvPr/>
        </p:nvSpPr>
        <p:spPr>
          <a:xfrm>
            <a:off x="5078399" y="5074556"/>
            <a:ext cx="61514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a-DK" sz="1050" b="1" dirty="0">
                <a:solidFill>
                  <a:schemeClr val="bg1"/>
                </a:solidFill>
              </a:rPr>
              <a:t>Glas</a:t>
            </a:r>
          </a:p>
        </p:txBody>
      </p:sp>
      <p:pic>
        <p:nvPicPr>
          <p:cNvPr id="64" name="Billede 6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6" t="47806" b="13806"/>
          <a:stretch/>
        </p:blipFill>
        <p:spPr>
          <a:xfrm>
            <a:off x="5416240" y="4009275"/>
            <a:ext cx="266336" cy="973778"/>
          </a:xfrm>
          <a:prstGeom prst="rect">
            <a:avLst/>
          </a:prstGeom>
        </p:spPr>
      </p:pic>
      <p:pic>
        <p:nvPicPr>
          <p:cNvPr id="65" name="Billede 6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4" t="4894" r="58578" b="73307"/>
          <a:stretch/>
        </p:blipFill>
        <p:spPr>
          <a:xfrm>
            <a:off x="5110561" y="4317374"/>
            <a:ext cx="317411" cy="654408"/>
          </a:xfrm>
          <a:prstGeom prst="rect">
            <a:avLst/>
          </a:prstGeom>
        </p:spPr>
      </p:pic>
      <p:pic>
        <p:nvPicPr>
          <p:cNvPr id="66" name="Billede 6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42" y="4146098"/>
            <a:ext cx="912535" cy="671220"/>
          </a:xfrm>
          <a:prstGeom prst="rect">
            <a:avLst/>
          </a:prstGeom>
        </p:spPr>
      </p:pic>
      <p:sp>
        <p:nvSpPr>
          <p:cNvPr id="52" name="Titel 1"/>
          <p:cNvSpPr txBox="1">
            <a:spLocks/>
          </p:cNvSpPr>
          <p:nvPr/>
        </p:nvSpPr>
        <p:spPr>
          <a:xfrm>
            <a:off x="2171457" y="1023333"/>
            <a:ext cx="7845668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1000"/>
              </a:lnSpc>
              <a:spcBef>
                <a:spcPct val="0"/>
              </a:spcBef>
              <a:buNone/>
              <a:defRPr sz="2100" b="1" kern="120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000" dirty="0">
                <a:solidFill>
                  <a:schemeClr val="accent1"/>
                </a:solidFill>
              </a:rPr>
              <a:t>Der er opstillet krav inden for i alt 11 materialegrupper</a:t>
            </a:r>
          </a:p>
        </p:txBody>
      </p:sp>
    </p:spTree>
    <p:extLst>
      <p:ext uri="{BB962C8B-B14F-4D97-AF65-F5344CB8AC3E}">
        <p14:creationId xmlns:p14="http://schemas.microsoft.com/office/powerpoint/2010/main" val="331352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AC7DC4-C3DD-43B9-A907-DD82DF8AA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26. september 2023</a:t>
            </a:r>
            <a:endParaRPr lang="da-DK" dirty="0"/>
          </a:p>
        </p:txBody>
      </p:sp>
      <p:sp>
        <p:nvSpPr>
          <p:cNvPr id="5" name="Højrepil 4"/>
          <p:cNvSpPr/>
          <p:nvPr/>
        </p:nvSpPr>
        <p:spPr>
          <a:xfrm>
            <a:off x="2928560" y="4266199"/>
            <a:ext cx="6050248" cy="579649"/>
          </a:xfrm>
          <a:prstGeom prst="rightArrow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14" tIns="54014" rIns="54014" bIns="54014" rtlCol="0" anchor="ctr"/>
          <a:lstStyle/>
          <a:p>
            <a:r>
              <a:rPr lang="da-DK" sz="1050" b="1" dirty="0">
                <a:solidFill>
                  <a:schemeClr val="bg1"/>
                </a:solidFill>
              </a:rPr>
              <a:t>      LAV PRIS                                                                                                              HØJ PRIS</a:t>
            </a:r>
          </a:p>
        </p:txBody>
      </p:sp>
      <p:sp>
        <p:nvSpPr>
          <p:cNvPr id="6" name="Afrundet rektangel 5"/>
          <p:cNvSpPr/>
          <p:nvPr/>
        </p:nvSpPr>
        <p:spPr>
          <a:xfrm>
            <a:off x="7120793" y="2672719"/>
            <a:ext cx="1836682" cy="1242462"/>
          </a:xfrm>
          <a:prstGeom prst="roundRect">
            <a:avLst/>
          </a:prstGeom>
          <a:solidFill>
            <a:srgbClr val="CC3300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14" tIns="54014" rIns="54014" bIns="54014" rtlCol="0" anchor="ctr"/>
          <a:lstStyle/>
          <a:p>
            <a:pPr algn="ctr">
              <a:lnSpc>
                <a:spcPct val="150000"/>
              </a:lnSpc>
            </a:pPr>
            <a:r>
              <a:rPr lang="da-DK" sz="1050" b="1" dirty="0">
                <a:solidFill>
                  <a:schemeClr val="bg1"/>
                </a:solidFill>
              </a:rPr>
              <a:t>LAV GENANVENDELIGHED</a:t>
            </a:r>
          </a:p>
          <a:p>
            <a:pPr algn="ctr">
              <a:lnSpc>
                <a:spcPct val="150000"/>
              </a:lnSpc>
            </a:pPr>
            <a:r>
              <a:rPr lang="da-DK" sz="1050" b="1" dirty="0">
                <a:solidFill>
                  <a:schemeClr val="bg1"/>
                </a:solidFill>
              </a:rPr>
              <a:t>HØJ MILJØPÅVIRKNING</a:t>
            </a:r>
          </a:p>
        </p:txBody>
      </p:sp>
      <p:sp>
        <p:nvSpPr>
          <p:cNvPr id="11" name="Afrundet rektangel 10"/>
          <p:cNvSpPr/>
          <p:nvPr/>
        </p:nvSpPr>
        <p:spPr>
          <a:xfrm>
            <a:off x="4871243" y="2672719"/>
            <a:ext cx="2033470" cy="1242462"/>
          </a:xfrm>
          <a:prstGeom prst="roundRect">
            <a:avLst/>
          </a:prstGeom>
          <a:solidFill>
            <a:srgbClr val="E6AF00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14" tIns="54014" rIns="54014" bIns="54014" rtlCol="0" anchor="ctr"/>
          <a:lstStyle/>
          <a:p>
            <a:pPr algn="ctr">
              <a:lnSpc>
                <a:spcPct val="150000"/>
              </a:lnSpc>
            </a:pPr>
            <a:r>
              <a:rPr lang="da-DK" sz="1050" b="1" dirty="0">
                <a:solidFill>
                  <a:schemeClr val="bg1"/>
                </a:solidFill>
              </a:rPr>
              <a:t>MIDDEL</a:t>
            </a:r>
          </a:p>
          <a:p>
            <a:pPr algn="ctr">
              <a:lnSpc>
                <a:spcPct val="150000"/>
              </a:lnSpc>
            </a:pPr>
            <a:r>
              <a:rPr lang="da-DK" sz="1050" b="1" dirty="0">
                <a:solidFill>
                  <a:schemeClr val="bg1"/>
                </a:solidFill>
              </a:rPr>
              <a:t>GENANVENDELIGHED</a:t>
            </a:r>
          </a:p>
          <a:p>
            <a:pPr algn="ctr">
              <a:lnSpc>
                <a:spcPct val="150000"/>
              </a:lnSpc>
            </a:pPr>
            <a:r>
              <a:rPr lang="da-DK" sz="1050" b="1" dirty="0">
                <a:solidFill>
                  <a:schemeClr val="bg1"/>
                </a:solidFill>
              </a:rPr>
              <a:t>MIDDEL MILJØPÅVIRKNING</a:t>
            </a:r>
          </a:p>
        </p:txBody>
      </p:sp>
      <p:sp>
        <p:nvSpPr>
          <p:cNvPr id="12" name="Afrundet rektangel 11"/>
          <p:cNvSpPr/>
          <p:nvPr/>
        </p:nvSpPr>
        <p:spPr>
          <a:xfrm>
            <a:off x="2907228" y="2672719"/>
            <a:ext cx="1836682" cy="1242462"/>
          </a:xfrm>
          <a:prstGeom prst="roundRect">
            <a:avLst/>
          </a:prstGeom>
          <a:solidFill>
            <a:srgbClr val="36A07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14" tIns="54014" rIns="54014" bIns="54014" rtlCol="0" anchor="ctr"/>
          <a:lstStyle/>
          <a:p>
            <a:pPr algn="ctr">
              <a:lnSpc>
                <a:spcPct val="150000"/>
              </a:lnSpc>
            </a:pPr>
            <a:r>
              <a:rPr lang="da-DK" sz="1050" b="1" dirty="0">
                <a:solidFill>
                  <a:schemeClr val="bg1"/>
                </a:solidFill>
              </a:rPr>
              <a:t>HØJ GENANVENDELIGHED</a:t>
            </a:r>
          </a:p>
          <a:p>
            <a:pPr algn="ctr">
              <a:lnSpc>
                <a:spcPct val="150000"/>
              </a:lnSpc>
            </a:pPr>
            <a:r>
              <a:rPr lang="da-DK" sz="1050" b="1" dirty="0">
                <a:solidFill>
                  <a:schemeClr val="bg1"/>
                </a:solidFill>
              </a:rPr>
              <a:t>LAV MILJØPÅVIRKNING</a:t>
            </a:r>
          </a:p>
        </p:txBody>
      </p:sp>
      <p:sp>
        <p:nvSpPr>
          <p:cNvPr id="14" name="Titel 5"/>
          <p:cNvSpPr>
            <a:spLocks noGrp="1"/>
          </p:cNvSpPr>
          <p:nvPr>
            <p:ph type="title"/>
          </p:nvPr>
        </p:nvSpPr>
        <p:spPr>
          <a:xfrm>
            <a:off x="2133972" y="962909"/>
            <a:ext cx="8166950" cy="468000"/>
          </a:xfrm>
        </p:spPr>
        <p:txBody>
          <a:bodyPr/>
          <a:lstStyle/>
          <a:p>
            <a:r>
              <a:rPr lang="da-DK" sz="2000" dirty="0">
                <a:solidFill>
                  <a:schemeClr val="accent1"/>
                </a:solidFill>
              </a:rPr>
              <a:t>På baggrund af produktkravene, kan emballager sorteres efter deres genanvendelighed og miljøpåvirkning</a:t>
            </a:r>
            <a:r>
              <a:rPr lang="da-DK" dirty="0" smtClean="0"/>
              <a:t>. </a:t>
            </a:r>
            <a:endParaRPr lang="da-DK" dirty="0">
              <a:solidFill>
                <a:srgbClr val="00B050"/>
              </a:solidFill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2133972" y="5252692"/>
            <a:ext cx="705678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983">
              <a:lnSpc>
                <a:spcPct val="90000"/>
              </a:lnSpc>
              <a:spcBef>
                <a:spcPct val="0"/>
              </a:spcBef>
            </a:pPr>
            <a:r>
              <a:rPr lang="da-DK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Den eneste materialestrøm der har tre trin er plast (fire materialegrupper). Alle de øvrige syv materialegrupper kan rummes i Grøn/Rød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2171457" y="311972"/>
            <a:ext cx="7845668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1000"/>
              </a:lnSpc>
              <a:spcBef>
                <a:spcPct val="0"/>
              </a:spcBef>
              <a:buNone/>
              <a:defRPr sz="2100" b="1" kern="120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3600" i="1">
                <a:solidFill>
                  <a:srgbClr val="FF0000"/>
                </a:solidFill>
              </a:rPr>
              <a:t>DRAFT</a:t>
            </a:r>
            <a:endParaRPr lang="da-DK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5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7"/>
          <a:stretch/>
        </p:blipFill>
        <p:spPr>
          <a:xfrm>
            <a:off x="0" y="-6582"/>
            <a:ext cx="12188825" cy="68645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26. september 2023</a:t>
            </a:r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73" y="1376238"/>
            <a:ext cx="1242462" cy="317435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731" y="2390744"/>
            <a:ext cx="377792" cy="252491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240" y="4008402"/>
            <a:ext cx="377792" cy="252491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2422005" y="764704"/>
            <a:ext cx="7488831" cy="453650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14" tIns="54014" rIns="54014" bIns="54014" rtlCol="0" anchor="ctr"/>
          <a:lstStyle/>
          <a:p>
            <a:pPr algn="ctr"/>
            <a:r>
              <a:rPr lang="da-DK" sz="2000" b="1" dirty="0">
                <a:solidFill>
                  <a:srgbClr val="00B050"/>
                </a:solidFill>
              </a:rPr>
              <a:t>Jf. den politiske aftale skal Miljøgradueret bidrag til at: </a:t>
            </a:r>
          </a:p>
          <a:p>
            <a:pPr algn="ctr"/>
            <a:endParaRPr lang="da-DK" dirty="0">
              <a:solidFill>
                <a:srgbClr val="00B050"/>
              </a:solidFill>
            </a:endParaRPr>
          </a:p>
          <a:p>
            <a:pPr algn="ctr"/>
            <a:endParaRPr lang="da-DK" dirty="0">
              <a:solidFill>
                <a:srgbClr val="00B050"/>
              </a:solidFill>
            </a:endParaRPr>
          </a:p>
          <a:p>
            <a:pPr marL="535924" indent="-196506">
              <a:buFont typeface="Wingdings" panose="05000000000000000000" pitchFamily="2" charset="2"/>
              <a:buChar char="v"/>
            </a:pPr>
            <a:r>
              <a:rPr lang="da-DK" sz="2800" dirty="0">
                <a:solidFill>
                  <a:srgbClr val="FF0000"/>
                </a:solidFill>
              </a:rPr>
              <a:t>Genanvendte materialer anvendes til fremstilling af nye plast emballager </a:t>
            </a:r>
          </a:p>
          <a:p>
            <a:pPr marL="535924" indent="-196506">
              <a:buFont typeface="Wingdings" panose="05000000000000000000" pitchFamily="2" charset="2"/>
              <a:buChar char="v"/>
            </a:pPr>
            <a:endParaRPr lang="da-DK" dirty="0">
              <a:solidFill>
                <a:schemeClr val="accent1"/>
              </a:solidFill>
            </a:endParaRPr>
          </a:p>
          <a:p>
            <a:pPr lvl="2"/>
            <a:endParaRPr lang="da-DK" sz="1200" b="1" dirty="0">
              <a:solidFill>
                <a:schemeClr val="accent1"/>
              </a:solidFill>
            </a:endParaRPr>
          </a:p>
          <a:p>
            <a:pPr lvl="3"/>
            <a:endParaRPr lang="da-DK" sz="1200" b="1" dirty="0">
              <a:solidFill>
                <a:schemeClr val="accent1"/>
              </a:solidFill>
            </a:endParaRPr>
          </a:p>
          <a:p>
            <a:pPr algn="ctr"/>
            <a:endParaRPr lang="da-DK" sz="1200" dirty="0">
              <a:solidFill>
                <a:schemeClr val="accent3"/>
              </a:solidFill>
            </a:endParaRPr>
          </a:p>
          <a:p>
            <a:pPr algn="ctr"/>
            <a:endParaRPr lang="da-DK" sz="1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sz="3000" b="0" dirty="0"/>
          </a:p>
          <a:p>
            <a:endParaRPr lang="en-US" sz="3000" b="0" dirty="0"/>
          </a:p>
          <a:p>
            <a:endParaRPr lang="en-US" sz="2800" b="0" dirty="0"/>
          </a:p>
          <a:p>
            <a:endParaRPr lang="en-US" sz="2800" b="0" dirty="0"/>
          </a:p>
          <a:p>
            <a:r>
              <a:rPr lang="en-US" sz="2400" b="0" dirty="0" err="1" smtClean="0"/>
              <a:t>Mængden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af</a:t>
            </a:r>
            <a:r>
              <a:rPr lang="en-US" sz="2400" b="0" dirty="0" smtClean="0"/>
              <a:t>    </a:t>
            </a:r>
            <a:r>
              <a:rPr lang="en-US" sz="2400" b="0" dirty="0" err="1" smtClean="0"/>
              <a:t>emballager</a:t>
            </a:r>
            <a:r>
              <a:rPr lang="en-US" sz="2400" b="0" dirty="0" smtClean="0"/>
              <a:t> </a:t>
            </a:r>
            <a:r>
              <a:rPr lang="en-US" sz="2400" b="0" dirty="0" err="1"/>
              <a:t>og</a:t>
            </a:r>
            <a:r>
              <a:rPr lang="en-US" sz="2400" b="0" dirty="0"/>
              <a:t> </a:t>
            </a:r>
            <a:r>
              <a:rPr lang="en-US" sz="2400" b="0" dirty="0" err="1"/>
              <a:t>affald</a:t>
            </a:r>
            <a:r>
              <a:rPr lang="en-US" sz="2400" b="0" dirty="0"/>
              <a:t> </a:t>
            </a:r>
            <a:r>
              <a:rPr lang="en-US" sz="2400" b="0" dirty="0" err="1"/>
              <a:t>stiger</a:t>
            </a:r>
            <a:r>
              <a:rPr lang="en-US" sz="2400" b="0" dirty="0"/>
              <a:t> </a:t>
            </a:r>
            <a:endParaRPr lang="da-DK" sz="24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4054942" y="0"/>
            <a:ext cx="4343125" cy="6858000"/>
          </a:xfrm>
        </p:spPr>
        <p:txBody>
          <a:bodyPr/>
          <a:lstStyle/>
          <a:p>
            <a:endParaRPr lang="da-DK" sz="3000" b="0" dirty="0"/>
          </a:p>
          <a:p>
            <a:endParaRPr lang="da-DK" sz="3000" b="0" dirty="0"/>
          </a:p>
          <a:p>
            <a:endParaRPr lang="da-DK" sz="3000" b="0" dirty="0"/>
          </a:p>
          <a:p>
            <a:endParaRPr lang="da-DK" sz="2800" b="0" dirty="0"/>
          </a:p>
          <a:p>
            <a:r>
              <a:rPr lang="da-DK" sz="2400" b="0" dirty="0"/>
              <a:t>Emballagerne bliver ikke genanvendt</a:t>
            </a:r>
            <a:endParaRPr lang="da-DK" sz="240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5"/>
          </p:nvPr>
        </p:nvSpPr>
        <p:spPr>
          <a:xfrm>
            <a:off x="8398066" y="0"/>
            <a:ext cx="3808759" cy="6858000"/>
          </a:xfrm>
        </p:spPr>
        <p:txBody>
          <a:bodyPr/>
          <a:lstStyle/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  <a:p>
            <a:endParaRPr lang="en-US" sz="2800" b="0" dirty="0"/>
          </a:p>
          <a:p>
            <a:r>
              <a:rPr lang="en-US" sz="2400" b="0" dirty="0" err="1"/>
              <a:t>Lavt</a:t>
            </a:r>
            <a:r>
              <a:rPr lang="en-US" sz="2400" b="0" dirty="0"/>
              <a:t> </a:t>
            </a:r>
            <a:r>
              <a:rPr lang="en-US" sz="2400" b="0" dirty="0" err="1"/>
              <a:t>optag</a:t>
            </a:r>
            <a:r>
              <a:rPr lang="en-US" sz="2400" b="0" dirty="0"/>
              <a:t> </a:t>
            </a:r>
            <a:r>
              <a:rPr lang="en-US" sz="2400" b="0" dirty="0" err="1"/>
              <a:t>af</a:t>
            </a:r>
            <a:r>
              <a:rPr lang="en-US" sz="2400" b="0" dirty="0"/>
              <a:t> </a:t>
            </a:r>
            <a:r>
              <a:rPr lang="en-US" sz="2400" b="0" dirty="0" err="1"/>
              <a:t>genanvendt</a:t>
            </a:r>
            <a:r>
              <a:rPr lang="en-US" sz="2400" b="0" dirty="0"/>
              <a:t> </a:t>
            </a:r>
            <a:r>
              <a:rPr lang="en-US" sz="2400" b="0" dirty="0" err="1"/>
              <a:t>plastik</a:t>
            </a:r>
            <a:r>
              <a:rPr lang="en-US" sz="2400" b="0" dirty="0"/>
              <a:t> </a:t>
            </a:r>
            <a:r>
              <a:rPr lang="en-US" sz="2400" b="0" dirty="0" err="1"/>
              <a:t>i</a:t>
            </a:r>
            <a:r>
              <a:rPr lang="en-US" sz="2400" b="0" dirty="0"/>
              <a:t> </a:t>
            </a:r>
            <a:r>
              <a:rPr lang="en-US" sz="2400" b="0" dirty="0" err="1"/>
              <a:t>ny</a:t>
            </a:r>
            <a:r>
              <a:rPr lang="en-US" sz="2400" b="0" dirty="0"/>
              <a:t> </a:t>
            </a:r>
            <a:r>
              <a:rPr lang="en-US" sz="2400" b="0" dirty="0" err="1"/>
              <a:t>emballage</a:t>
            </a:r>
            <a:endParaRPr lang="da-DK" sz="2400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2"/>
          </p:nvPr>
        </p:nvSpPr>
        <p:spPr>
          <a:xfrm>
            <a:off x="8398069" y="7677472"/>
            <a:ext cx="2742486" cy="365125"/>
          </a:xfrm>
        </p:spPr>
        <p:txBody>
          <a:bodyPr/>
          <a:lstStyle/>
          <a:p>
            <a:fld id="{02833375-86DA-4ACB-BE4B-F4C0DE904A0D}" type="datetime2">
              <a:rPr lang="da-DK" smtClean="0"/>
              <a:t>12. januar 2024</a:t>
            </a:fld>
            <a:endParaRPr lang="da-DK" dirty="0"/>
          </a:p>
        </p:txBody>
      </p:sp>
      <p:pic>
        <p:nvPicPr>
          <p:cNvPr id="18" name="Picture 10" descr="Plastic - Free ecology and environment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740" y="4423791"/>
            <a:ext cx="1906389" cy="190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Open box - Free other ic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812" y="4448737"/>
            <a:ext cx="2426059" cy="242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Cosmetic - Free fashion ic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9370">
            <a:off x="6030372" y="4878447"/>
            <a:ext cx="1374773" cy="137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offee Cup To Go Svg Png Icon Free Download (#482157) - OnlineWebFonts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7868" flipH="1">
            <a:off x="8520396" y="4200606"/>
            <a:ext cx="97607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plastic bag Icon - Free PNG &amp; SVG 260635 - Noun Projec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770">
            <a:off x="952382" y="357534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Take away - Free food icon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249" y="3284789"/>
            <a:ext cx="1186309" cy="118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Milk carton - Free food and restaurant icon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68" y="3861048"/>
            <a:ext cx="1333594" cy="133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39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</a:t>
            </a:r>
            <a:r>
              <a:rPr lang="da-DK" dirty="0" smtClean="0"/>
              <a:t>roduktkrav til brug af genanvendt indhold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0" dirty="0" smtClean="0"/>
              <a:t>Gælder alle plast materialegrupper og alle typer emballage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0" dirty="0" smtClean="0"/>
              <a:t>Gælder kun for produktkrav for ”lavt bidrag”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0" dirty="0" smtClean="0"/>
              <a:t>Undtagelse for kontaktfølsomme produkter (dog ikke PET)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0" dirty="0" smtClean="0"/>
              <a:t>Produktkrav er 20 % genanvendt indhold fra postforbruger </a:t>
            </a:r>
            <a:r>
              <a:rPr lang="da-DK" b="0" dirty="0"/>
              <a:t>geanvendt plastaffald</a:t>
            </a:r>
            <a:endParaRPr lang="da-DK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b="0" dirty="0"/>
          </a:p>
          <a:p>
            <a:pPr lvl="1" indent="0">
              <a:buNone/>
            </a:pPr>
            <a:endParaRPr lang="da-DK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26. september 2023</a:t>
            </a:r>
            <a:endParaRPr lang="da-DK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323857" y="464372"/>
            <a:ext cx="7845668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1000"/>
              </a:lnSpc>
              <a:spcBef>
                <a:spcPct val="0"/>
              </a:spcBef>
              <a:buNone/>
              <a:defRPr sz="2100" b="1" kern="120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3600" i="1">
                <a:solidFill>
                  <a:srgbClr val="FF0000"/>
                </a:solidFill>
              </a:rPr>
              <a:t>DRAFT</a:t>
            </a:r>
            <a:endParaRPr lang="da-DK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55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3096344"/>
          </a:xfrm>
        </p:spPr>
        <p:txBody>
          <a:bodyPr>
            <a:normAutofit fontScale="55000" lnSpcReduction="20000"/>
          </a:bodyPr>
          <a:lstStyle/>
          <a:p>
            <a:r>
              <a:rPr lang="da-DK" dirty="0" smtClean="0"/>
              <a:t>Gennemførelsesafgørelse om genanvendt plast i engangsplastflasker til drikkevare under </a:t>
            </a:r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da-DK" dirty="0" smtClean="0"/>
              <a:t>Direktiv </a:t>
            </a:r>
            <a:r>
              <a:rPr lang="da-DK" dirty="0"/>
              <a:t>(EU) 2019/904 </a:t>
            </a:r>
            <a:r>
              <a:rPr lang="da-DK" dirty="0" smtClean="0"/>
              <a:t>- engangsplastdirektivet</a:t>
            </a:r>
          </a:p>
          <a:p>
            <a:pPr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/ Miljøstyrelsen / Titel på præsentation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93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5"/>
          <p:cNvSpPr>
            <a:spLocks noGrp="1"/>
          </p:cNvSpPr>
          <p:nvPr>
            <p:ph type="ftr" sz="quarter" idx="4294967295"/>
          </p:nvPr>
        </p:nvSpPr>
        <p:spPr>
          <a:xfrm>
            <a:off x="0" y="7691438"/>
            <a:ext cx="4851400" cy="201612"/>
          </a:xfrm>
        </p:spPr>
        <p:txBody>
          <a:bodyPr/>
          <a:lstStyle/>
          <a:p>
            <a:r>
              <a:rPr lang="da-DK" smtClean="0"/>
              <a:t>/ Miljøstyrelsen / Titel på præsentation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4294967295"/>
          </p:nvPr>
        </p:nvSpPr>
        <p:spPr>
          <a:xfrm>
            <a:off x="0" y="7691438"/>
            <a:ext cx="396875" cy="201612"/>
          </a:xfrm>
        </p:spPr>
        <p:txBody>
          <a:bodyPr/>
          <a:lstStyle/>
          <a:p>
            <a:fld id="{667EC89C-17A0-4E64-A6D2-B825673CEEDF}" type="slidenum">
              <a:rPr lang="da-DK" smtClean="0"/>
              <a:pPr/>
              <a:t>22</a:t>
            </a:fld>
            <a:endParaRPr lang="da-DK" dirty="0"/>
          </a:p>
        </p:txBody>
      </p:sp>
      <p:pic>
        <p:nvPicPr>
          <p:cNvPr id="3074" name="Picture 2" descr="Edu • Plastics directive - conclusions after the meeting of packaging  producers and the government in the Ministry of the Environment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0" y="731563"/>
            <a:ext cx="9836026" cy="447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ktangel 11"/>
          <p:cNvSpPr/>
          <p:nvPr/>
        </p:nvSpPr>
        <p:spPr>
          <a:xfrm>
            <a:off x="2148589" y="5477776"/>
            <a:ext cx="7790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>
                <a:hlinkClick r:id="rId3"/>
              </a:rPr>
              <a:t>plastikviden.dk/guides-til-virksomheder-og-offentlig/regler-og-retningslinjer/det-skal-du-vide-om-engangsplastikdirektivet</a:t>
            </a:r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550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Mål i retsakt om genanvendt indhold i engangsplastflasker til drikkevare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2025 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b="0" dirty="0" smtClean="0"/>
              <a:t>PET-flasker indeholder mindst 25% genanvendt plast</a:t>
            </a:r>
          </a:p>
          <a:p>
            <a:pPr>
              <a:buNone/>
            </a:pP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2030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b="0" dirty="0" smtClean="0"/>
              <a:t>Drikkeflasker indeholder mindst 30% genanvendt plast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12" name="Pladsholder til billede 11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0" r="19630"/>
          <a:stretch>
            <a:fillRect/>
          </a:stretch>
        </p:blipFill>
        <p:spPr/>
      </p:pic>
      <p:sp>
        <p:nvSpPr>
          <p:cNvPr id="6" name="Pladsholder til sidefod 5"/>
          <p:cNvSpPr>
            <a:spLocks noGrp="1"/>
          </p:cNvSpPr>
          <p:nvPr>
            <p:ph type="ftr" sz="quarter" idx="4294967295"/>
          </p:nvPr>
        </p:nvSpPr>
        <p:spPr>
          <a:xfrm>
            <a:off x="0" y="7691438"/>
            <a:ext cx="4851400" cy="201612"/>
          </a:xfrm>
        </p:spPr>
        <p:txBody>
          <a:bodyPr/>
          <a:lstStyle/>
          <a:p>
            <a:r>
              <a:rPr lang="da-DK" smtClean="0"/>
              <a:t>/ Miljøstyrelsen / Titel på præsentation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4294967295"/>
          </p:nvPr>
        </p:nvSpPr>
        <p:spPr>
          <a:xfrm>
            <a:off x="0" y="7691438"/>
            <a:ext cx="396875" cy="201612"/>
          </a:xfrm>
        </p:spPr>
        <p:txBody>
          <a:bodyPr/>
          <a:lstStyle/>
          <a:p>
            <a:fld id="{667EC89C-17A0-4E64-A6D2-B825673CEEDF}" type="slidenum">
              <a:rPr lang="da-DK" smtClean="0"/>
              <a:pPr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879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dirty="0" smtClean="0"/>
              <a:t>/ Miljøstyrelsen / Titel på præsentation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24</a:t>
            </a:fld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DB87EFB-83A8-472D-A0CD-85FB06D70C06}" type="datetime2">
              <a:rPr lang="da-DK" smtClean="0"/>
              <a:t>12. januar 2024</a:t>
            </a:fld>
            <a:endParaRPr lang="da-DK" dirty="0"/>
          </a:p>
        </p:txBody>
      </p:sp>
      <p:grpSp>
        <p:nvGrpSpPr>
          <p:cNvPr id="45" name="Gruppe 44"/>
          <p:cNvGrpSpPr/>
          <p:nvPr/>
        </p:nvGrpSpPr>
        <p:grpSpPr>
          <a:xfrm>
            <a:off x="621804" y="1335829"/>
            <a:ext cx="1733131" cy="1733131"/>
            <a:chOff x="1307" y="1228998"/>
            <a:chExt cx="1733131" cy="1733131"/>
          </a:xfrm>
        </p:grpSpPr>
        <p:sp>
          <p:nvSpPr>
            <p:cNvPr id="46" name="Ellipse 45"/>
            <p:cNvSpPr/>
            <p:nvPr/>
          </p:nvSpPr>
          <p:spPr>
            <a:xfrm>
              <a:off x="1307" y="1228998"/>
              <a:ext cx="1733131" cy="17331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Ellipse 4"/>
            <p:cNvSpPr txBox="1"/>
            <p:nvPr/>
          </p:nvSpPr>
          <p:spPr>
            <a:xfrm>
              <a:off x="255118" y="1482809"/>
              <a:ext cx="1225509" cy="1225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300" dirty="0" smtClean="0"/>
                <a:t>Flaskekrop</a:t>
              </a:r>
              <a:endParaRPr lang="da-DK" sz="1300" kern="1200" dirty="0"/>
            </a:p>
          </p:txBody>
        </p:sp>
      </p:grpSp>
      <p:grpSp>
        <p:nvGrpSpPr>
          <p:cNvPr id="48" name="Gruppe 47"/>
          <p:cNvGrpSpPr/>
          <p:nvPr/>
        </p:nvGrpSpPr>
        <p:grpSpPr>
          <a:xfrm>
            <a:off x="6305497" y="1412776"/>
            <a:ext cx="1733131" cy="1733131"/>
            <a:chOff x="1307" y="1228998"/>
            <a:chExt cx="1733131" cy="1733131"/>
          </a:xfrm>
        </p:grpSpPr>
        <p:sp>
          <p:nvSpPr>
            <p:cNvPr id="49" name="Ellipse 48"/>
            <p:cNvSpPr/>
            <p:nvPr/>
          </p:nvSpPr>
          <p:spPr>
            <a:xfrm>
              <a:off x="1307" y="1228998"/>
              <a:ext cx="1733131" cy="17331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Ellipse 4"/>
            <p:cNvSpPr txBox="1"/>
            <p:nvPr/>
          </p:nvSpPr>
          <p:spPr>
            <a:xfrm>
              <a:off x="255118" y="1482809"/>
              <a:ext cx="1225509" cy="1225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300" dirty="0" smtClean="0"/>
                <a:t>Etiket eller etiketomslag</a:t>
              </a:r>
              <a:endParaRPr lang="da-DK" sz="1300" kern="1200" dirty="0"/>
            </a:p>
          </p:txBody>
        </p:sp>
      </p:grpSp>
      <p:grpSp>
        <p:nvGrpSpPr>
          <p:cNvPr id="51" name="Gruppe 50"/>
          <p:cNvGrpSpPr/>
          <p:nvPr/>
        </p:nvGrpSpPr>
        <p:grpSpPr>
          <a:xfrm>
            <a:off x="3425177" y="1407837"/>
            <a:ext cx="1733131" cy="1733131"/>
            <a:chOff x="1307" y="1228998"/>
            <a:chExt cx="1733131" cy="1733131"/>
          </a:xfrm>
        </p:grpSpPr>
        <p:sp>
          <p:nvSpPr>
            <p:cNvPr id="52" name="Ellipse 51"/>
            <p:cNvSpPr/>
            <p:nvPr/>
          </p:nvSpPr>
          <p:spPr>
            <a:xfrm>
              <a:off x="1307" y="1228998"/>
              <a:ext cx="1733131" cy="17331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Ellipse 4"/>
            <p:cNvSpPr txBox="1"/>
            <p:nvPr/>
          </p:nvSpPr>
          <p:spPr>
            <a:xfrm>
              <a:off x="255118" y="1482809"/>
              <a:ext cx="1225509" cy="1225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300" dirty="0" smtClean="0"/>
                <a:t>Kapsel eller låg</a:t>
              </a:r>
              <a:endParaRPr lang="da-DK" sz="1300" kern="1200" dirty="0"/>
            </a:p>
          </p:txBody>
        </p:sp>
      </p:grpSp>
      <p:grpSp>
        <p:nvGrpSpPr>
          <p:cNvPr id="54" name="Gruppe 53"/>
          <p:cNvGrpSpPr/>
          <p:nvPr/>
        </p:nvGrpSpPr>
        <p:grpSpPr>
          <a:xfrm>
            <a:off x="9478788" y="1484784"/>
            <a:ext cx="1733131" cy="1733131"/>
            <a:chOff x="1307" y="1228998"/>
            <a:chExt cx="1733131" cy="1733131"/>
          </a:xfrm>
        </p:grpSpPr>
        <p:sp>
          <p:nvSpPr>
            <p:cNvPr id="55" name="Ellipse 54"/>
            <p:cNvSpPr/>
            <p:nvPr/>
          </p:nvSpPr>
          <p:spPr>
            <a:xfrm>
              <a:off x="1307" y="1228998"/>
              <a:ext cx="1733131" cy="173313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Ellipse 4"/>
            <p:cNvSpPr txBox="1"/>
            <p:nvPr/>
          </p:nvSpPr>
          <p:spPr>
            <a:xfrm>
              <a:off x="255118" y="1482809"/>
              <a:ext cx="1225509" cy="1225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300" dirty="0" smtClean="0"/>
                <a:t>Drikkeflaske</a:t>
              </a:r>
              <a:endParaRPr lang="da-DK" sz="1300" kern="1200" dirty="0"/>
            </a:p>
          </p:txBody>
        </p:sp>
      </p:grpSp>
      <p:grpSp>
        <p:nvGrpSpPr>
          <p:cNvPr id="57" name="Gruppe 56"/>
          <p:cNvGrpSpPr/>
          <p:nvPr/>
        </p:nvGrpSpPr>
        <p:grpSpPr>
          <a:xfrm>
            <a:off x="8223944" y="1847720"/>
            <a:ext cx="1005216" cy="1005216"/>
            <a:chOff x="4894978" y="1591656"/>
            <a:chExt cx="1005216" cy="1005216"/>
          </a:xfrm>
        </p:grpSpPr>
        <p:sp>
          <p:nvSpPr>
            <p:cNvPr id="58" name="Lig med 57"/>
            <p:cNvSpPr/>
            <p:nvPr/>
          </p:nvSpPr>
          <p:spPr>
            <a:xfrm>
              <a:off x="4894978" y="1591656"/>
              <a:ext cx="1005216" cy="1005216"/>
            </a:xfrm>
            <a:prstGeom prst="mathEqual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Lig med 4"/>
            <p:cNvSpPr txBox="1"/>
            <p:nvPr/>
          </p:nvSpPr>
          <p:spPr>
            <a:xfrm>
              <a:off x="5028219" y="1798730"/>
              <a:ext cx="738734" cy="591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1100" kern="1200"/>
            </a:p>
          </p:txBody>
        </p:sp>
      </p:grpSp>
      <p:grpSp>
        <p:nvGrpSpPr>
          <p:cNvPr id="60" name="Gruppe 59"/>
          <p:cNvGrpSpPr/>
          <p:nvPr/>
        </p:nvGrpSpPr>
        <p:grpSpPr>
          <a:xfrm>
            <a:off x="2371252" y="1772816"/>
            <a:ext cx="1005216" cy="1005216"/>
            <a:chOff x="1875169" y="1592963"/>
            <a:chExt cx="1005216" cy="1005216"/>
          </a:xfrm>
        </p:grpSpPr>
        <p:sp>
          <p:nvSpPr>
            <p:cNvPr id="61" name="Plus 60"/>
            <p:cNvSpPr/>
            <p:nvPr/>
          </p:nvSpPr>
          <p:spPr>
            <a:xfrm>
              <a:off x="1875169" y="1592963"/>
              <a:ext cx="1005216" cy="1005216"/>
            </a:xfrm>
            <a:prstGeom prst="mathPlus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Plus 4"/>
            <p:cNvSpPr txBox="1"/>
            <p:nvPr/>
          </p:nvSpPr>
          <p:spPr>
            <a:xfrm>
              <a:off x="2008410" y="1977358"/>
              <a:ext cx="738734" cy="236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1100" kern="1200"/>
            </a:p>
          </p:txBody>
        </p:sp>
      </p:grpSp>
      <p:grpSp>
        <p:nvGrpSpPr>
          <p:cNvPr id="63" name="Gruppe 62"/>
          <p:cNvGrpSpPr/>
          <p:nvPr/>
        </p:nvGrpSpPr>
        <p:grpSpPr>
          <a:xfrm>
            <a:off x="5233212" y="1775712"/>
            <a:ext cx="1005216" cy="1005216"/>
            <a:chOff x="1875169" y="1592963"/>
            <a:chExt cx="1005216" cy="1005216"/>
          </a:xfrm>
        </p:grpSpPr>
        <p:sp>
          <p:nvSpPr>
            <p:cNvPr id="64" name="Plus 63"/>
            <p:cNvSpPr/>
            <p:nvPr/>
          </p:nvSpPr>
          <p:spPr>
            <a:xfrm>
              <a:off x="1875169" y="1592963"/>
              <a:ext cx="1005216" cy="1005216"/>
            </a:xfrm>
            <a:prstGeom prst="mathPlus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Plus 4"/>
            <p:cNvSpPr txBox="1"/>
            <p:nvPr/>
          </p:nvSpPr>
          <p:spPr>
            <a:xfrm>
              <a:off x="2008410" y="1977358"/>
              <a:ext cx="738734" cy="236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1100" kern="1200"/>
            </a:p>
          </p:txBody>
        </p:sp>
      </p:grpSp>
      <p:pic>
        <p:nvPicPr>
          <p:cNvPr id="1030" name="Picture 6" descr="Free vector plastic bottles collec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56240"/>
          <a:stretch/>
        </p:blipFill>
        <p:spPr bwMode="auto">
          <a:xfrm>
            <a:off x="2090551" y="3501008"/>
            <a:ext cx="7676269" cy="218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03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Definition i denne afgørelse: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b="0" dirty="0" smtClean="0"/>
              <a:t>Genanvendt plast: </a:t>
            </a:r>
            <a:r>
              <a:rPr lang="da-DK" b="0" dirty="0"/>
              <a:t/>
            </a:r>
            <a:br>
              <a:rPr lang="da-DK" b="0" dirty="0"/>
            </a:br>
            <a:r>
              <a:rPr lang="da-DK" b="0" dirty="0"/>
              <a:t/>
            </a:r>
            <a:br>
              <a:rPr lang="da-DK" b="0" dirty="0"/>
            </a:br>
            <a:r>
              <a:rPr lang="da-DK" b="0" dirty="0" smtClean="0"/>
              <a:t>Plast </a:t>
            </a:r>
            <a:r>
              <a:rPr lang="da-DK" b="0" dirty="0"/>
              <a:t>der oprindeligt var plastaffald fra produkter, der har været markedsført i forbrugsleddet, og som derefter er blevet genanvendt</a:t>
            </a:r>
            <a:endParaRPr lang="da-DK" dirty="0"/>
          </a:p>
        </p:txBody>
      </p:sp>
      <p:pic>
        <p:nvPicPr>
          <p:cNvPr id="9" name="Pladsholder til billede 8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 r="7523"/>
          <a:stretch>
            <a:fillRect/>
          </a:stretch>
        </p:blipFill>
        <p:spPr/>
      </p:pic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Miljøstyrelsen / Titel på præsentation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25</a:t>
            </a:fld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F321BA6-12F9-4C45-8B38-7AAC5BBEA3F9}" type="datetime2">
              <a:rPr lang="da-DK" smtClean="0"/>
              <a:t>12. januar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218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Beregning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0" dirty="0" smtClean="0"/>
              <a:t>Gennemsnit </a:t>
            </a:r>
            <a:r>
              <a:rPr lang="da-DK" b="0" dirty="0"/>
              <a:t>for </a:t>
            </a:r>
            <a:r>
              <a:rPr lang="da-DK" b="0" dirty="0" smtClean="0"/>
              <a:t>alle omfattede engangsdrikkeflasker </a:t>
            </a:r>
            <a:r>
              <a:rPr lang="da-DK" b="0" dirty="0"/>
              <a:t>der markedsføres på medlemsstatens </a:t>
            </a:r>
            <a:r>
              <a:rPr lang="da-DK" b="0" dirty="0" smtClean="0"/>
              <a:t>område</a:t>
            </a:r>
          </a:p>
          <a:p>
            <a:pPr>
              <a:buNone/>
            </a:pPr>
            <a:endParaRPr lang="da-DK" dirty="0"/>
          </a:p>
          <a:p>
            <a:pPr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9" name="Pladsholder til billede 8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 r="7523"/>
          <a:stretch>
            <a:fillRect/>
          </a:stretch>
        </p:blipFill>
        <p:spPr/>
      </p:pic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Miljøstyrelsen / Titel på præsentation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26</a:t>
            </a:fld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F321BA6-12F9-4C45-8B38-7AAC5BBEA3F9}" type="datetime2">
              <a:rPr lang="da-DK" smtClean="0"/>
              <a:t>12. januar 2024</a:t>
            </a:fld>
            <a:endParaRPr lang="da-DK" dirty="0"/>
          </a:p>
        </p:txBody>
      </p:sp>
      <p:grpSp>
        <p:nvGrpSpPr>
          <p:cNvPr id="22" name="Gruppe 21"/>
          <p:cNvGrpSpPr/>
          <p:nvPr/>
        </p:nvGrpSpPr>
        <p:grpSpPr>
          <a:xfrm>
            <a:off x="4044432" y="3747964"/>
            <a:ext cx="629334" cy="668234"/>
            <a:chOff x="4894978" y="1591656"/>
            <a:chExt cx="1005216" cy="1005216"/>
          </a:xfrm>
        </p:grpSpPr>
        <p:sp>
          <p:nvSpPr>
            <p:cNvPr id="23" name="Lig med 22"/>
            <p:cNvSpPr/>
            <p:nvPr/>
          </p:nvSpPr>
          <p:spPr>
            <a:xfrm>
              <a:off x="4894978" y="1591656"/>
              <a:ext cx="1005216" cy="1005216"/>
            </a:xfrm>
            <a:prstGeom prst="mathEqual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Lig med 4"/>
            <p:cNvSpPr txBox="1"/>
            <p:nvPr/>
          </p:nvSpPr>
          <p:spPr>
            <a:xfrm>
              <a:off x="5028219" y="1798730"/>
              <a:ext cx="738734" cy="591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1100" kern="1200"/>
            </a:p>
          </p:txBody>
        </p:sp>
      </p:grpSp>
      <p:grpSp>
        <p:nvGrpSpPr>
          <p:cNvPr id="28" name="Gruppe 27"/>
          <p:cNvGrpSpPr/>
          <p:nvPr/>
        </p:nvGrpSpPr>
        <p:grpSpPr>
          <a:xfrm rot="2828255">
            <a:off x="2190389" y="3735321"/>
            <a:ext cx="629334" cy="668234"/>
            <a:chOff x="1875169" y="1592963"/>
            <a:chExt cx="1005216" cy="1005216"/>
          </a:xfrm>
        </p:grpSpPr>
        <p:sp>
          <p:nvSpPr>
            <p:cNvPr id="29" name="Plus 28"/>
            <p:cNvSpPr/>
            <p:nvPr/>
          </p:nvSpPr>
          <p:spPr>
            <a:xfrm>
              <a:off x="1875169" y="1592963"/>
              <a:ext cx="1005216" cy="1005216"/>
            </a:xfrm>
            <a:prstGeom prst="mathPlus">
              <a:avLst/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Plus 4"/>
            <p:cNvSpPr txBox="1"/>
            <p:nvPr/>
          </p:nvSpPr>
          <p:spPr>
            <a:xfrm>
              <a:off x="2008410" y="1977358"/>
              <a:ext cx="738734" cy="236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1100" kern="1200"/>
            </a:p>
          </p:txBody>
        </p:sp>
      </p:grpSp>
      <p:grpSp>
        <p:nvGrpSpPr>
          <p:cNvPr id="31" name="Gruppe 30"/>
          <p:cNvGrpSpPr/>
          <p:nvPr/>
        </p:nvGrpSpPr>
        <p:grpSpPr>
          <a:xfrm>
            <a:off x="586559" y="4237480"/>
            <a:ext cx="1728379" cy="3478973"/>
            <a:chOff x="-1026248" y="1228998"/>
            <a:chExt cx="2760686" cy="5233374"/>
          </a:xfrm>
        </p:grpSpPr>
        <p:sp>
          <p:nvSpPr>
            <p:cNvPr id="32" name="Ellipse 31"/>
            <p:cNvSpPr/>
            <p:nvPr/>
          </p:nvSpPr>
          <p:spPr>
            <a:xfrm>
              <a:off x="-214439" y="1228998"/>
              <a:ext cx="1948877" cy="173872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da-DK" sz="1100" dirty="0" smtClean="0"/>
                <a:t>Samlet vægt af alle plastdele i flaskerne</a:t>
              </a:r>
              <a:endParaRPr lang="da-DK" sz="1100" dirty="0"/>
            </a:p>
          </p:txBody>
        </p:sp>
        <p:sp>
          <p:nvSpPr>
            <p:cNvPr id="33" name="Ellipse 4"/>
            <p:cNvSpPr txBox="1"/>
            <p:nvPr/>
          </p:nvSpPr>
          <p:spPr>
            <a:xfrm>
              <a:off x="-1026248" y="5236863"/>
              <a:ext cx="1225509" cy="1225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300" dirty="0" smtClean="0"/>
                <a:t>Flaskekrop</a:t>
              </a:r>
              <a:endParaRPr lang="da-DK" sz="1300" kern="1200" dirty="0"/>
            </a:p>
          </p:txBody>
        </p:sp>
      </p:grpSp>
      <p:grpSp>
        <p:nvGrpSpPr>
          <p:cNvPr id="34" name="Gruppe 33"/>
          <p:cNvGrpSpPr/>
          <p:nvPr/>
        </p:nvGrpSpPr>
        <p:grpSpPr>
          <a:xfrm>
            <a:off x="607752" y="2846666"/>
            <a:ext cx="1728379" cy="3478973"/>
            <a:chOff x="-1026248" y="1228998"/>
            <a:chExt cx="2760686" cy="5233374"/>
          </a:xfrm>
        </p:grpSpPr>
        <p:sp>
          <p:nvSpPr>
            <p:cNvPr id="35" name="Ellipse 34"/>
            <p:cNvSpPr/>
            <p:nvPr/>
          </p:nvSpPr>
          <p:spPr>
            <a:xfrm>
              <a:off x="-214439" y="1228998"/>
              <a:ext cx="1948877" cy="173872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da-DK" sz="1000" dirty="0" smtClean="0"/>
            </a:p>
            <a:p>
              <a:pPr algn="ctr"/>
              <a:r>
                <a:rPr lang="da-DK" sz="1000" dirty="0" smtClean="0"/>
                <a:t>Samlede vægt genanvendt indhold</a:t>
              </a:r>
              <a:endParaRPr lang="da-DK" sz="1000" dirty="0"/>
            </a:p>
          </p:txBody>
        </p:sp>
        <p:sp>
          <p:nvSpPr>
            <p:cNvPr id="36" name="Ellipse 4"/>
            <p:cNvSpPr txBox="1"/>
            <p:nvPr/>
          </p:nvSpPr>
          <p:spPr>
            <a:xfrm>
              <a:off x="-1026248" y="5236863"/>
              <a:ext cx="1225509" cy="12255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300" dirty="0" smtClean="0"/>
                <a:t>Flaskekrop</a:t>
              </a:r>
              <a:endParaRPr lang="da-DK" sz="1300" kern="1200" dirty="0"/>
            </a:p>
          </p:txBody>
        </p:sp>
      </p:grpSp>
      <p:sp>
        <p:nvSpPr>
          <p:cNvPr id="37" name="Ellipse 36"/>
          <p:cNvSpPr/>
          <p:nvPr/>
        </p:nvSpPr>
        <p:spPr>
          <a:xfrm>
            <a:off x="4730926" y="3504158"/>
            <a:ext cx="1220131" cy="115584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a-DK" sz="1200" dirty="0" smtClean="0"/>
          </a:p>
          <a:p>
            <a:pPr algn="ctr"/>
            <a:r>
              <a:rPr lang="da-DK" sz="1200" dirty="0" smtClean="0"/>
              <a:t>Gennem-snit i %</a:t>
            </a:r>
            <a:endParaRPr lang="da-DK" sz="1200" dirty="0"/>
          </a:p>
        </p:txBody>
      </p:sp>
      <p:sp>
        <p:nvSpPr>
          <p:cNvPr id="38" name="Ellipse 37"/>
          <p:cNvSpPr/>
          <p:nvPr/>
        </p:nvSpPr>
        <p:spPr>
          <a:xfrm>
            <a:off x="2834182" y="3424589"/>
            <a:ext cx="1220131" cy="115584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da-DK" dirty="0"/>
          </a:p>
          <a:p>
            <a:pPr algn="ctr"/>
            <a:r>
              <a:rPr lang="da-DK" dirty="0" smtClean="0"/>
              <a:t>100</a:t>
            </a:r>
            <a:endParaRPr lang="da-DK" dirty="0"/>
          </a:p>
        </p:txBody>
      </p:sp>
      <p:sp>
        <p:nvSpPr>
          <p:cNvPr id="39" name="Minus 38"/>
          <p:cNvSpPr/>
          <p:nvPr/>
        </p:nvSpPr>
        <p:spPr>
          <a:xfrm>
            <a:off x="1148399" y="4002512"/>
            <a:ext cx="1141750" cy="186921"/>
          </a:xfrm>
          <a:prstGeom prst="mathMinus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</p:spTree>
    <p:extLst>
      <p:ext uri="{BB962C8B-B14F-4D97-AF65-F5344CB8AC3E}">
        <p14:creationId xmlns:p14="http://schemas.microsoft.com/office/powerpoint/2010/main" val="33012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Dokumentation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0" dirty="0"/>
              <a:t>Genanvendelsesvirksomhederne er ansvarlige for at udstede overensstemmelseserklæringer </a:t>
            </a:r>
            <a:r>
              <a:rPr lang="da-DK" b="0" dirty="0" smtClean="0"/>
              <a:t/>
            </a:r>
            <a:br>
              <a:rPr lang="da-DK" b="0" dirty="0" smtClean="0"/>
            </a:br>
            <a:r>
              <a:rPr lang="da-DK" b="0" dirty="0" smtClean="0"/>
              <a:t>(DOC – </a:t>
            </a:r>
            <a:r>
              <a:rPr lang="da-DK" b="0" dirty="0" err="1" smtClean="0"/>
              <a:t>Declaration</a:t>
            </a:r>
            <a:r>
              <a:rPr lang="da-DK" b="0" dirty="0" smtClean="0"/>
              <a:t> of </a:t>
            </a:r>
            <a:r>
              <a:rPr lang="da-DK" b="0" dirty="0" err="1" smtClean="0"/>
              <a:t>Conformity</a:t>
            </a:r>
            <a:r>
              <a:rPr lang="da-DK" b="0" dirty="0" smtClean="0"/>
              <a:t>), </a:t>
            </a:r>
            <a:br>
              <a:rPr lang="da-DK" b="0" dirty="0" smtClean="0"/>
            </a:br>
            <a:r>
              <a:rPr lang="da-DK" b="0" dirty="0" smtClean="0"/>
              <a:t>der </a:t>
            </a:r>
            <a:r>
              <a:rPr lang="da-DK" b="0" dirty="0"/>
              <a:t>følger det genanvendte materiale gennem hele fremstillingskæden</a:t>
            </a:r>
          </a:p>
        </p:txBody>
      </p:sp>
      <p:pic>
        <p:nvPicPr>
          <p:cNvPr id="8" name="Pladsholder til billede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 r="7523"/>
          <a:stretch>
            <a:fillRect/>
          </a:stretch>
        </p:blipFill>
        <p:spPr/>
      </p:pic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Miljøstyrelsen / Titel på præsentation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27</a:t>
            </a:fld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F321BA6-12F9-4C45-8B38-7AAC5BBEA3F9}" type="datetime2">
              <a:rPr lang="da-DK" smtClean="0"/>
              <a:t>12. januar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937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Rapportering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0" dirty="0" smtClean="0"/>
              <a:t>Erhvervsdrivende </a:t>
            </a:r>
            <a:r>
              <a:rPr lang="da-DK" b="0" dirty="0"/>
              <a:t>der markedsfører drikkeflasker, skal rapportere data om genanvendt plast og total plastvægt i flaskerne til deres respektive medlemsstats myndigheder</a:t>
            </a:r>
            <a:endParaRPr lang="da-DK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0" dirty="0" smtClean="0"/>
              <a:t>Medlemsstaterne rapporterer samlet data årligt til EU </a:t>
            </a:r>
            <a:endParaRPr lang="da-DK" b="0" dirty="0"/>
          </a:p>
          <a:p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Miljøstyrelsen / Titel på præsentation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28</a:t>
            </a:fld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F321BA6-12F9-4C45-8B38-7AAC5BBEA3F9}" type="datetime2">
              <a:rPr lang="da-DK" smtClean="0"/>
              <a:t>12. januar 2024</a:t>
            </a:fld>
            <a:endParaRPr lang="da-DK" dirty="0"/>
          </a:p>
        </p:txBody>
      </p:sp>
      <p:pic>
        <p:nvPicPr>
          <p:cNvPr id="8" name="Picture 4" descr="Free vector water bottle plastic drink icon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3" b="5153"/>
          <a:stretch>
            <a:fillRect/>
          </a:stretch>
        </p:blipFill>
        <p:spPr bwMode="auto">
          <a:xfrm>
            <a:off x="6807301" y="1052736"/>
            <a:ext cx="3891994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Designguide – overblik over EU-direktiver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294967295"/>
          </p:nvPr>
        </p:nvSpPr>
        <p:spPr>
          <a:xfrm>
            <a:off x="0" y="6399213"/>
            <a:ext cx="298450" cy="201612"/>
          </a:xfrm>
        </p:spPr>
        <p:txBody>
          <a:bodyPr/>
          <a:lstStyle/>
          <a:p>
            <a:fld id="{667EC89C-17A0-4E64-A6D2-B825673CEEDF}" type="slidenum">
              <a:rPr lang="da-DK" smtClean="0"/>
              <a:pPr/>
              <a:t>29</a:t>
            </a:fld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4294967295"/>
          </p:nvPr>
        </p:nvSpPr>
        <p:spPr>
          <a:xfrm>
            <a:off x="9445625" y="7600950"/>
            <a:ext cx="2743200" cy="365125"/>
          </a:xfrm>
        </p:spPr>
        <p:txBody>
          <a:bodyPr/>
          <a:lstStyle/>
          <a:p>
            <a:fld id="{7F321BA6-12F9-4C45-8B38-7AAC5BBEA3F9}" type="datetime2">
              <a:rPr lang="da-DK" smtClean="0"/>
              <a:t>12. januar 2024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956" y="833767"/>
            <a:ext cx="7959622" cy="518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310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0" dirty="0"/>
              <a:t>Sideløbende komplekse indsatser på tværs af områder for emballage og </a:t>
            </a:r>
            <a:r>
              <a:rPr lang="da-DK" b="0" dirty="0" smtClean="0"/>
              <a:t>genanvendelse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b="0" dirty="0" smtClean="0"/>
              <a:t>Udfordrende ud fra eget ståsted at skabe </a:t>
            </a:r>
            <a:br>
              <a:rPr lang="da-DK" b="0" dirty="0" smtClean="0"/>
            </a:br>
            <a:r>
              <a:rPr lang="da-DK" b="0" dirty="0" smtClean="0"/>
              <a:t>	- overblik og</a:t>
            </a:r>
            <a:br>
              <a:rPr lang="da-DK" b="0" dirty="0" smtClean="0"/>
            </a:br>
            <a:r>
              <a:rPr lang="da-DK" b="0" dirty="0" smtClean="0"/>
              <a:t>	- øjebliksbillede og 	</a:t>
            </a:r>
            <a:br>
              <a:rPr lang="da-DK" b="0" dirty="0" smtClean="0"/>
            </a:br>
            <a:r>
              <a:rPr lang="da-DK" b="0" dirty="0" smtClean="0"/>
              <a:t>	- en fremadrettet tidslinje</a:t>
            </a:r>
            <a:endParaRPr lang="da-DK" b="0" dirty="0"/>
          </a:p>
        </p:txBody>
      </p:sp>
      <p:pic>
        <p:nvPicPr>
          <p:cNvPr id="4" name="Pladsholder til billede 3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2" r="21682"/>
          <a:stretch>
            <a:fillRect/>
          </a:stretch>
        </p:blipFill>
        <p:spPr/>
      </p:pic>
      <p:sp>
        <p:nvSpPr>
          <p:cNvPr id="9" name="Pladsholder til slide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BDAAE8C-8854-4D80-AAE6-7E11B42F09ED}" type="datetime2">
              <a:rPr lang="da-DK" smtClean="0"/>
              <a:t>12. januar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307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smtClean="0"/>
              <a:t>Tak for ordet 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4294967295"/>
          </p:nvPr>
        </p:nvSpPr>
        <p:spPr>
          <a:xfrm>
            <a:off x="0" y="6399213"/>
            <a:ext cx="5653088" cy="201612"/>
          </a:xfrm>
        </p:spPr>
        <p:txBody>
          <a:bodyPr/>
          <a:lstStyle/>
          <a:p>
            <a:r>
              <a:rPr lang="da-DK" smtClean="0"/>
              <a:t>/ Miljøstyrelsen / Titel på præsentation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294967295"/>
          </p:nvPr>
        </p:nvSpPr>
        <p:spPr>
          <a:xfrm>
            <a:off x="0" y="6399213"/>
            <a:ext cx="298450" cy="201612"/>
          </a:xfrm>
        </p:spPr>
        <p:txBody>
          <a:bodyPr/>
          <a:lstStyle/>
          <a:p>
            <a:fld id="{667EC89C-17A0-4E64-A6D2-B825673CEEDF}" type="slidenum">
              <a:rPr lang="da-DK" smtClean="0"/>
              <a:t>30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392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da-DK" sz="8800" dirty="0" smtClean="0">
                <a:solidFill>
                  <a:schemeClr val="accent1">
                    <a:alpha val="20000"/>
                  </a:schemeClr>
                </a:solidFill>
              </a:rPr>
              <a:t>EU</a:t>
            </a:r>
            <a:endParaRPr lang="da-DK" sz="8800" dirty="0">
              <a:solidFill>
                <a:schemeClr val="accent1">
                  <a:alpha val="20000"/>
                </a:schemeClr>
              </a:solidFill>
            </a:endParaRP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>
          <a:xfrm>
            <a:off x="4059582" y="-6118"/>
            <a:ext cx="4195069" cy="6864118"/>
          </a:xfrm>
        </p:spPr>
        <p:txBody>
          <a:bodyPr/>
          <a:lstStyle/>
          <a:p>
            <a:r>
              <a:rPr lang="da-DK" sz="8800" dirty="0" smtClean="0">
                <a:solidFill>
                  <a:schemeClr val="accent2">
                    <a:alpha val="20000"/>
                  </a:schemeClr>
                </a:solidFill>
              </a:rPr>
              <a:t>EU</a:t>
            </a:r>
            <a:endParaRPr lang="da-DK" sz="8800" dirty="0">
              <a:solidFill>
                <a:schemeClr val="accent2">
                  <a:alpha val="20000"/>
                </a:schemeClr>
              </a:solidFill>
            </a:endParaRPr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 sz="8800" dirty="0" smtClean="0">
                <a:solidFill>
                  <a:schemeClr val="accent1">
                    <a:alpha val="20000"/>
                  </a:schemeClr>
                </a:solidFill>
              </a:rPr>
              <a:t>DK</a:t>
            </a:r>
            <a:endParaRPr lang="da-DK" sz="8800" dirty="0">
              <a:solidFill>
                <a:schemeClr val="accent1">
                  <a:alpha val="20000"/>
                </a:schemeClr>
              </a:solidFill>
            </a:endParaRP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da-DK" sz="2800" dirty="0" smtClean="0">
                <a:latin typeface="Arial Black" panose="020B0A04020102020204" pitchFamily="34" charset="0"/>
              </a:rPr>
              <a:t>Forordning</a:t>
            </a:r>
          </a:p>
          <a:p>
            <a:pPr algn="ctr"/>
            <a:endParaRPr lang="da-DK" sz="1800" dirty="0" smtClean="0">
              <a:latin typeface="Arial Black" panose="020B0A04020102020204" pitchFamily="34" charset="0"/>
            </a:endParaRPr>
          </a:p>
          <a:p>
            <a:pPr algn="ctr"/>
            <a:endParaRPr lang="da-DK" sz="1800" dirty="0">
              <a:latin typeface="Arial Black" panose="020B0A04020102020204" pitchFamily="34" charset="0"/>
            </a:endParaRPr>
          </a:p>
          <a:p>
            <a:pPr algn="ctr"/>
            <a:endParaRPr lang="da-DK" sz="1800" dirty="0" smtClean="0">
              <a:latin typeface="Arial Black" panose="020B0A04020102020204" pitchFamily="34" charset="0"/>
            </a:endParaRPr>
          </a:p>
          <a:p>
            <a:pPr algn="ctr"/>
            <a:endParaRPr lang="da-DK" sz="1800" dirty="0">
              <a:latin typeface="Arial Black" panose="020B0A04020102020204" pitchFamily="34" charset="0"/>
            </a:endParaRPr>
          </a:p>
          <a:p>
            <a:pPr algn="ctr"/>
            <a:endParaRPr lang="da-DK" sz="1800" dirty="0" smtClean="0">
              <a:latin typeface="Arial Black" panose="020B0A04020102020204" pitchFamily="34" charset="0"/>
            </a:endParaRPr>
          </a:p>
          <a:p>
            <a:pPr algn="ctr"/>
            <a:endParaRPr lang="da-DK" sz="1800" dirty="0">
              <a:latin typeface="Arial Black" panose="020B0A04020102020204" pitchFamily="34" charset="0"/>
            </a:endParaRPr>
          </a:p>
          <a:p>
            <a:pPr algn="ctr"/>
            <a:r>
              <a:rPr lang="da-DK" sz="1800" dirty="0" smtClean="0">
                <a:latin typeface="Arial Black" panose="020B0A04020102020204" pitchFamily="34" charset="0"/>
              </a:rPr>
              <a:t>bindende for </a:t>
            </a:r>
            <a:r>
              <a:rPr lang="da-DK" sz="1800" dirty="0">
                <a:latin typeface="Arial Black" panose="020B0A04020102020204" pitchFamily="34" charset="0"/>
              </a:rPr>
              <a:t>og gælder direkte i alle EU's </a:t>
            </a:r>
            <a:r>
              <a:rPr lang="da-DK" sz="1800" dirty="0" smtClean="0">
                <a:latin typeface="Arial Black" panose="020B0A04020102020204" pitchFamily="34" charset="0"/>
              </a:rPr>
              <a:t>medlemslande</a:t>
            </a:r>
            <a:endParaRPr lang="da-DK" sz="1800" dirty="0">
              <a:latin typeface="Arial Black" panose="020B0A04020102020204" pitchFamily="34" charset="0"/>
            </a:endParaRP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da-DK" sz="2800" dirty="0" smtClean="0">
                <a:latin typeface="Arial Black" panose="020B0A04020102020204" pitchFamily="34" charset="0"/>
              </a:rPr>
              <a:t>Direktiv</a:t>
            </a:r>
          </a:p>
          <a:p>
            <a:pPr algn="ctr"/>
            <a:endParaRPr lang="da-DK" sz="1800" dirty="0" smtClean="0">
              <a:latin typeface="Arial Black" panose="020B0A04020102020204" pitchFamily="34" charset="0"/>
            </a:endParaRPr>
          </a:p>
          <a:p>
            <a:pPr algn="ctr"/>
            <a:endParaRPr lang="da-DK" sz="1800" dirty="0">
              <a:latin typeface="Arial Black" panose="020B0A04020102020204" pitchFamily="34" charset="0"/>
            </a:endParaRPr>
          </a:p>
          <a:p>
            <a:pPr algn="ctr"/>
            <a:endParaRPr lang="da-DK" sz="1800" dirty="0" smtClean="0">
              <a:latin typeface="Arial Black" panose="020B0A04020102020204" pitchFamily="34" charset="0"/>
            </a:endParaRPr>
          </a:p>
          <a:p>
            <a:pPr algn="ctr"/>
            <a:endParaRPr lang="da-DK" sz="1800" dirty="0">
              <a:latin typeface="Arial Black" panose="020B0A04020102020204" pitchFamily="34" charset="0"/>
            </a:endParaRPr>
          </a:p>
          <a:p>
            <a:pPr algn="ctr"/>
            <a:endParaRPr lang="da-DK" sz="1800" dirty="0" smtClean="0">
              <a:latin typeface="Arial Black" panose="020B0A04020102020204" pitchFamily="34" charset="0"/>
            </a:endParaRPr>
          </a:p>
          <a:p>
            <a:pPr algn="ctr"/>
            <a:endParaRPr lang="da-DK" sz="1800" dirty="0">
              <a:latin typeface="Arial Black" panose="020B0A04020102020204" pitchFamily="34" charset="0"/>
            </a:endParaRPr>
          </a:p>
          <a:p>
            <a:pPr algn="ctr"/>
            <a:r>
              <a:rPr lang="da-DK" sz="1800" dirty="0" smtClean="0">
                <a:latin typeface="Arial Black" panose="020B0A04020102020204" pitchFamily="34" charset="0"/>
              </a:rPr>
              <a:t>fastsætter </a:t>
            </a:r>
            <a:r>
              <a:rPr lang="da-DK" sz="1800" dirty="0">
                <a:latin typeface="Arial Black" panose="020B0A04020102020204" pitchFamily="34" charset="0"/>
              </a:rPr>
              <a:t>mål, som alle EU-lande skal </a:t>
            </a:r>
            <a:r>
              <a:rPr lang="da-DK" sz="1800" dirty="0" smtClean="0">
                <a:latin typeface="Arial Black" panose="020B0A04020102020204" pitchFamily="34" charset="0"/>
              </a:rPr>
              <a:t>opnå. Overlader </a:t>
            </a:r>
            <a:r>
              <a:rPr lang="da-DK" sz="1800" dirty="0">
                <a:latin typeface="Arial Black" panose="020B0A04020102020204" pitchFamily="34" charset="0"/>
              </a:rPr>
              <a:t>til de enkelte </a:t>
            </a:r>
            <a:r>
              <a:rPr lang="da-DK" sz="1800" dirty="0" smtClean="0">
                <a:latin typeface="Arial Black" panose="020B0A04020102020204" pitchFamily="34" charset="0"/>
              </a:rPr>
              <a:t>medlemslande </a:t>
            </a:r>
            <a:r>
              <a:rPr lang="da-DK" sz="1800" dirty="0">
                <a:latin typeface="Arial Black" panose="020B0A04020102020204" pitchFamily="34" charset="0"/>
              </a:rPr>
              <a:t>at afgøre, hvordan disse mål skal </a:t>
            </a:r>
            <a:r>
              <a:rPr lang="da-DK" sz="1800" dirty="0" smtClean="0">
                <a:latin typeface="Arial Black" panose="020B0A04020102020204" pitchFamily="34" charset="0"/>
              </a:rPr>
              <a:t>opnås</a:t>
            </a:r>
            <a:endParaRPr lang="da-DK" sz="1800" dirty="0">
              <a:latin typeface="Arial Black" panose="020B0A04020102020204" pitchFamily="34" charset="0"/>
            </a:endParaRPr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da-DK" sz="2800" dirty="0" smtClean="0">
                <a:latin typeface="Arial Black" panose="020B0A04020102020204" pitchFamily="34" charset="0"/>
              </a:rPr>
              <a:t>Bekendtgørelse</a:t>
            </a:r>
            <a:r>
              <a:rPr lang="da-DK" dirty="0" smtClean="0"/>
              <a:t> </a:t>
            </a:r>
          </a:p>
          <a:p>
            <a:pPr algn="ctr"/>
            <a:endParaRPr lang="da-DK" sz="1800" dirty="0" smtClean="0"/>
          </a:p>
          <a:p>
            <a:pPr algn="ctr"/>
            <a:endParaRPr lang="da-DK" sz="1800" dirty="0"/>
          </a:p>
          <a:p>
            <a:pPr algn="ctr"/>
            <a:endParaRPr lang="da-DK" sz="1800" dirty="0" smtClean="0"/>
          </a:p>
          <a:p>
            <a:pPr algn="ctr"/>
            <a:endParaRPr lang="da-DK" sz="1800" dirty="0"/>
          </a:p>
          <a:p>
            <a:pPr algn="ctr"/>
            <a:endParaRPr lang="da-DK" sz="1800" dirty="0" smtClean="0"/>
          </a:p>
          <a:p>
            <a:pPr algn="ctr"/>
            <a:endParaRPr lang="da-DK" sz="1800" dirty="0"/>
          </a:p>
          <a:p>
            <a:pPr algn="ctr"/>
            <a:r>
              <a:rPr lang="da-DK" sz="1800" dirty="0" smtClean="0">
                <a:latin typeface="Arial Black" panose="020B0A04020102020204" pitchFamily="34" charset="0"/>
              </a:rPr>
              <a:t> den måde </a:t>
            </a:r>
            <a:r>
              <a:rPr lang="da-DK" sz="1800" dirty="0">
                <a:latin typeface="Arial Black" panose="020B0A04020102020204" pitchFamily="34" charset="0"/>
              </a:rPr>
              <a:t>EU-direktiver implementeres i dansk ret, da direktiver kræver national handling for at blive juridisk bindende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4294967295"/>
          </p:nvPr>
        </p:nvSpPr>
        <p:spPr>
          <a:xfrm>
            <a:off x="0" y="6399213"/>
            <a:ext cx="298450" cy="201612"/>
          </a:xfrm>
        </p:spPr>
        <p:txBody>
          <a:bodyPr/>
          <a:lstStyle/>
          <a:p>
            <a:fld id="{667EC89C-17A0-4E64-A6D2-B825673CEEDF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B65684-3DA2-4C13-B8CA-C86C56FD1CA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345613" y="6399213"/>
            <a:ext cx="2843212" cy="365125"/>
          </a:xfrm>
        </p:spPr>
        <p:txBody>
          <a:bodyPr/>
          <a:lstStyle/>
          <a:p>
            <a:fld id="{9E8FDC9C-FB50-4F23-9A7B-7454D16C95A8}" type="datetime2">
              <a:rPr lang="da-DK" smtClean="0"/>
              <a:t>12. januar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042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 smtClean="0"/>
              <a:t>Hovedelementer </a:t>
            </a:r>
            <a:r>
              <a:rPr lang="da-DK" sz="2400" dirty="0"/>
              <a:t>i </a:t>
            </a:r>
            <a:r>
              <a:rPr lang="da-DK" sz="2400" dirty="0" smtClean="0"/>
              <a:t>forslaget til kommende emballageforordning</a:t>
            </a:r>
            <a:endParaRPr lang="da-DK" sz="2400" dirty="0"/>
          </a:p>
        </p:txBody>
      </p:sp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da-DK" dirty="0" smtClean="0"/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Tiltag </a:t>
            </a:r>
            <a:r>
              <a:rPr lang="da-DK" dirty="0"/>
              <a:t>til affaldsforebyggelse og -reduktion</a:t>
            </a:r>
            <a:br>
              <a:rPr lang="da-DK" dirty="0"/>
            </a:br>
            <a:endParaRPr lang="da-DK" dirty="0"/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Fremme af genbrug og genpåfyldelighed</a:t>
            </a:r>
            <a:br>
              <a:rPr lang="da-DK" dirty="0"/>
            </a:br>
            <a:endParaRPr lang="da-DK" dirty="0"/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Mere og bedre genanvendelse af emballageaffald</a:t>
            </a:r>
          </a:p>
          <a:p>
            <a:endParaRPr lang="da-DK" dirty="0"/>
          </a:p>
        </p:txBody>
      </p:sp>
      <p:pic>
        <p:nvPicPr>
          <p:cNvPr id="4" name="Pladsholder til billede 3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" r="7523"/>
          <a:stretch>
            <a:fillRect/>
          </a:stretch>
        </p:blipFill>
        <p:spPr/>
      </p:pic>
      <p:sp>
        <p:nvSpPr>
          <p:cNvPr id="8" name="Pladsholder til sidefod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Miljøstyrelsen / Titel på præsentation</a:t>
            </a:r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BDAAE8C-8854-4D80-AAE6-7E11B42F09ED}" type="datetime2">
              <a:rPr lang="da-DK" smtClean="0"/>
              <a:t>12. januar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290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dsholder til indhold 1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da-DK" sz="8800" dirty="0" smtClean="0">
              <a:latin typeface="Arial Black" panose="020B0A04020102020204" pitchFamily="34" charset="0"/>
            </a:endParaRPr>
          </a:p>
          <a:p>
            <a:pPr algn="ctr"/>
            <a:r>
              <a:rPr lang="da-DK" sz="8800" dirty="0" smtClean="0">
                <a:latin typeface="Arial Black" panose="020B0A04020102020204" pitchFamily="34" charset="0"/>
              </a:rPr>
              <a:t>MÅL	 </a:t>
            </a:r>
            <a:r>
              <a:rPr lang="da-DK" dirty="0" smtClean="0"/>
              <a:t>						</a:t>
            </a:r>
            <a:endParaRPr lang="da-DK" dirty="0"/>
          </a:p>
        </p:txBody>
      </p:sp>
      <p:sp>
        <p:nvSpPr>
          <p:cNvPr id="20" name="Pladsholder til indhold 1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ctr"/>
            <a:endParaRPr lang="da-DK" sz="8800" dirty="0" smtClean="0">
              <a:latin typeface="Arial Black" panose="020B0A04020102020204" pitchFamily="34" charset="0"/>
            </a:endParaRPr>
          </a:p>
          <a:p>
            <a:pPr algn="ctr"/>
            <a:r>
              <a:rPr lang="da-DK" sz="8800" dirty="0" smtClean="0">
                <a:latin typeface="Arial Black" panose="020B0A04020102020204" pitchFamily="34" charset="0"/>
              </a:rPr>
              <a:t>KRAV</a:t>
            </a:r>
            <a:endParaRPr lang="da-DK" sz="8800" dirty="0">
              <a:latin typeface="Arial Black" panose="020B0A04020102020204" pitchFamily="34" charset="0"/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4294967295"/>
          </p:nvPr>
        </p:nvSpPr>
        <p:spPr>
          <a:xfrm>
            <a:off x="0" y="6399213"/>
            <a:ext cx="5653088" cy="201612"/>
          </a:xfrm>
        </p:spPr>
        <p:txBody>
          <a:bodyPr/>
          <a:lstStyle/>
          <a:p>
            <a:r>
              <a:rPr lang="da-DK" smtClean="0"/>
              <a:t>/ Miljøstyrelsen / Titel på præsentation</a:t>
            </a:r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4294967295"/>
          </p:nvPr>
        </p:nvSpPr>
        <p:spPr>
          <a:xfrm>
            <a:off x="0" y="6399213"/>
            <a:ext cx="298450" cy="201612"/>
          </a:xfrm>
        </p:spPr>
        <p:txBody>
          <a:bodyPr/>
          <a:lstStyle/>
          <a:p>
            <a:fld id="{667EC89C-17A0-4E64-A6D2-B825673CEEDF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4294967295"/>
          </p:nvPr>
        </p:nvSpPr>
        <p:spPr>
          <a:xfrm>
            <a:off x="9445625" y="7600950"/>
            <a:ext cx="2743200" cy="365125"/>
          </a:xfrm>
        </p:spPr>
        <p:txBody>
          <a:bodyPr/>
          <a:lstStyle/>
          <a:p>
            <a:fld id="{6BDAAE8C-8854-4D80-AAE6-7E11B42F09ED}" type="datetime2">
              <a:rPr lang="da-DK" smtClean="0"/>
              <a:t>12. januar 2024</a:t>
            </a:fld>
            <a:endParaRPr lang="da-DK" dirty="0"/>
          </a:p>
        </p:txBody>
      </p:sp>
      <p:sp>
        <p:nvSpPr>
          <p:cNvPr id="22" name="Højrepil 21"/>
          <p:cNvSpPr/>
          <p:nvPr/>
        </p:nvSpPr>
        <p:spPr>
          <a:xfrm>
            <a:off x="4582244" y="2564904"/>
            <a:ext cx="1872208" cy="648072"/>
          </a:xfrm>
          <a:prstGeom prst="rightArrow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 smtClean="0"/>
          </a:p>
        </p:txBody>
      </p:sp>
    </p:spTree>
    <p:extLst>
      <p:ext uri="{BB962C8B-B14F-4D97-AF65-F5344CB8AC3E}">
        <p14:creationId xmlns:p14="http://schemas.microsoft.com/office/powerpoint/2010/main" val="337372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2060377" y="1844825"/>
            <a:ext cx="7956748" cy="3600425"/>
          </a:xfrm>
        </p:spPr>
        <p:txBody>
          <a:bodyPr/>
          <a:lstStyle/>
          <a:p>
            <a:pPr algn="ctr"/>
            <a:endParaRPr lang="da-DK" sz="4800" dirty="0">
              <a:solidFill>
                <a:schemeClr val="bg1"/>
              </a:solidFill>
            </a:endParaRPr>
          </a:p>
          <a:p>
            <a:r>
              <a:rPr lang="da-DK" sz="4800" dirty="0" smtClean="0">
                <a:solidFill>
                  <a:schemeClr val="bg1"/>
                </a:solidFill>
              </a:rPr>
              <a:t>Producentansvar på emballage</a:t>
            </a:r>
            <a:endParaRPr lang="da-DK" sz="4800" dirty="0">
              <a:solidFill>
                <a:srgbClr val="FFFF00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Miljøstyrelsen - Udvidet producentansvar på emballage 23. november 2023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smtClean="0"/>
              <a:t>26. september 2023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5420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Pladsholder til indhold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185552"/>
              </p:ext>
            </p:extLst>
          </p:nvPr>
        </p:nvGraphicFramePr>
        <p:xfrm>
          <a:off x="373033" y="1211195"/>
          <a:ext cx="11375429" cy="5389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ladsholder til slidenummer 5"/>
          <p:cNvSpPr>
            <a:spLocks noGrp="1"/>
          </p:cNvSpPr>
          <p:nvPr>
            <p:ph type="sldNum" sz="quarter" idx="4294967295"/>
          </p:nvPr>
        </p:nvSpPr>
        <p:spPr>
          <a:xfrm>
            <a:off x="0" y="6399213"/>
            <a:ext cx="298450" cy="201612"/>
          </a:xfrm>
        </p:spPr>
        <p:txBody>
          <a:bodyPr/>
          <a:lstStyle/>
          <a:p>
            <a:fld id="{667EC89C-17A0-4E64-A6D2-B825673CEEDF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4294967295"/>
          </p:nvPr>
        </p:nvSpPr>
        <p:spPr>
          <a:xfrm>
            <a:off x="9445625" y="7600950"/>
            <a:ext cx="2743200" cy="365125"/>
          </a:xfrm>
        </p:spPr>
        <p:txBody>
          <a:bodyPr/>
          <a:lstStyle/>
          <a:p>
            <a:r>
              <a:rPr lang="da-DK" smtClean="0"/>
              <a:t>26. september 2023</a:t>
            </a:r>
            <a:endParaRPr lang="da-DK" dirty="0"/>
          </a:p>
        </p:txBody>
      </p:sp>
      <p:sp>
        <p:nvSpPr>
          <p:cNvPr id="10" name="Rektangel 9"/>
          <p:cNvSpPr/>
          <p:nvPr/>
        </p:nvSpPr>
        <p:spPr>
          <a:xfrm>
            <a:off x="1845940" y="301697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b="1" dirty="0" smtClean="0">
                <a:solidFill>
                  <a:schemeClr val="accent1"/>
                </a:solidFill>
                <a:latin typeface="+mj-lt"/>
              </a:rPr>
              <a:t>Miljøstyrelsens </a:t>
            </a:r>
            <a:r>
              <a:rPr lang="da-DK" sz="2000" b="1" dirty="0">
                <a:solidFill>
                  <a:schemeClr val="accent1"/>
                </a:solidFill>
                <a:latin typeface="+mj-lt"/>
              </a:rPr>
              <a:t>rolle i udvikling af en dansk model for </a:t>
            </a:r>
            <a:r>
              <a:rPr lang="da-DK" sz="2000" b="1" dirty="0" smtClean="0">
                <a:solidFill>
                  <a:schemeClr val="accent1"/>
                </a:solidFill>
                <a:latin typeface="+mj-lt"/>
              </a:rPr>
              <a:t>det </a:t>
            </a:r>
            <a:r>
              <a:rPr lang="da-DK" sz="2000" b="1" dirty="0" err="1" smtClean="0">
                <a:solidFill>
                  <a:schemeClr val="accent1"/>
                </a:solidFill>
                <a:latin typeface="+mj-lt"/>
              </a:rPr>
              <a:t>udviddede</a:t>
            </a:r>
            <a:r>
              <a:rPr lang="da-DK" sz="2000" b="1" dirty="0" smtClean="0">
                <a:solidFill>
                  <a:schemeClr val="accent1"/>
                </a:solidFill>
                <a:latin typeface="+mj-lt"/>
              </a:rPr>
              <a:t> producentansvar på emballage</a:t>
            </a:r>
            <a:endParaRPr lang="da-DK" sz="2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9190756" y="1556792"/>
            <a:ext cx="259045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dirty="0" smtClean="0"/>
              <a:t>Ikrafttrædelse 1. juli 2025</a:t>
            </a:r>
          </a:p>
        </p:txBody>
      </p:sp>
    </p:spTree>
    <p:extLst>
      <p:ext uri="{BB962C8B-B14F-4D97-AF65-F5344CB8AC3E}">
        <p14:creationId xmlns:p14="http://schemas.microsoft.com/office/powerpoint/2010/main" val="9142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26. september 2023</a:t>
            </a:r>
            <a:endParaRPr lang="da-DK" dirty="0"/>
          </a:p>
        </p:txBody>
      </p:sp>
      <p:sp>
        <p:nvSpPr>
          <p:cNvPr id="7" name="Nedadgående pil 6"/>
          <p:cNvSpPr/>
          <p:nvPr/>
        </p:nvSpPr>
        <p:spPr>
          <a:xfrm>
            <a:off x="3430116" y="1268761"/>
            <a:ext cx="4752372" cy="2212299"/>
          </a:xfrm>
          <a:prstGeom prst="downArrow">
            <a:avLst>
              <a:gd name="adj1" fmla="val 58142"/>
              <a:gd name="adj2" fmla="val 50000"/>
            </a:avLst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2000" b="1" dirty="0"/>
              <a:t>Bygger på det </a:t>
            </a:r>
          </a:p>
          <a:p>
            <a:pPr algn="ctr"/>
            <a:r>
              <a:rPr lang="da-DK" sz="2000" b="1" dirty="0"/>
              <a:t>bærende princip 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3645984" y="3926510"/>
            <a:ext cx="4536504" cy="147732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2800" b="1" dirty="0">
                <a:solidFill>
                  <a:schemeClr val="accent1"/>
                </a:solidFill>
              </a:rPr>
              <a:t>At forureneren betaler</a:t>
            </a:r>
          </a:p>
          <a:p>
            <a:pPr algn="ctr"/>
            <a:r>
              <a:rPr lang="da-DK" sz="2000" dirty="0">
                <a:solidFill>
                  <a:schemeClr val="accent1"/>
                </a:solidFill>
              </a:rPr>
              <a:t>og bliver ansvarlig for </a:t>
            </a:r>
          </a:p>
          <a:p>
            <a:pPr algn="ctr"/>
            <a:r>
              <a:rPr lang="da-DK" sz="2000" dirty="0">
                <a:solidFill>
                  <a:schemeClr val="accent1"/>
                </a:solidFill>
              </a:rPr>
              <a:t>håndteringen af emballageaffald</a:t>
            </a:r>
          </a:p>
          <a:p>
            <a:pPr algn="ctr"/>
            <a:endParaRPr lang="da-DK" sz="2800" b="1" dirty="0">
              <a:solidFill>
                <a:schemeClr val="accent1"/>
              </a:solidFill>
            </a:endParaRPr>
          </a:p>
        </p:txBody>
      </p:sp>
      <p:pic>
        <p:nvPicPr>
          <p:cNvPr id="12" name="Pladsholder til indhold 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lumMod val="90000"/>
                <a:lumOff val="1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54200" r="69243" b="14300"/>
          <a:stretch/>
        </p:blipFill>
        <p:spPr>
          <a:xfrm>
            <a:off x="7966621" y="4005064"/>
            <a:ext cx="1969307" cy="1641089"/>
          </a:xfrm>
          <a:prstGeom prst="rect">
            <a:avLst/>
          </a:prstGeom>
        </p:spPr>
      </p:pic>
      <p:grpSp>
        <p:nvGrpSpPr>
          <p:cNvPr id="18" name="Gruppe 17"/>
          <p:cNvGrpSpPr/>
          <p:nvPr/>
        </p:nvGrpSpPr>
        <p:grpSpPr>
          <a:xfrm>
            <a:off x="1881981" y="3953582"/>
            <a:ext cx="1979870" cy="1675322"/>
            <a:chOff x="341702" y="3789039"/>
            <a:chExt cx="2012328" cy="1768607"/>
          </a:xfrm>
        </p:grpSpPr>
        <p:pic>
          <p:nvPicPr>
            <p:cNvPr id="16" name="Billede 15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accent1">
                  <a:lumMod val="5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15" r="5829" b="60450"/>
            <a:stretch/>
          </p:blipFill>
          <p:spPr>
            <a:xfrm>
              <a:off x="359569" y="4676643"/>
              <a:ext cx="1994461" cy="881003"/>
            </a:xfrm>
            <a:prstGeom prst="rect">
              <a:avLst/>
            </a:prstGeom>
          </p:spPr>
        </p:pic>
        <p:pic>
          <p:nvPicPr>
            <p:cNvPr id="17" name="Billede 16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1">
                  <a:lumMod val="5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3" t="62429" r="54324" b="-304"/>
            <a:stretch/>
          </p:blipFill>
          <p:spPr>
            <a:xfrm>
              <a:off x="341702" y="3789039"/>
              <a:ext cx="2012328" cy="10406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584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ljøstyrelsen PowerPoint Skabelon 16:9">
  <a:themeElements>
    <a:clrScheme name="MFVM - Miljøstyrelsen">
      <a:dk1>
        <a:srgbClr val="000000"/>
      </a:dk1>
      <a:lt1>
        <a:sysClr val="window" lastClr="FFFFFF"/>
      </a:lt1>
      <a:dk2>
        <a:srgbClr val="BFE1D2"/>
      </a:dk2>
      <a:lt2>
        <a:srgbClr val="E5F3ED"/>
      </a:lt2>
      <a:accent1>
        <a:srgbClr val="00874B"/>
      </a:accent1>
      <a:accent2>
        <a:srgbClr val="003127"/>
      </a:accent2>
      <a:accent3>
        <a:srgbClr val="0085AD"/>
      </a:accent3>
      <a:accent4>
        <a:srgbClr val="33B9C4"/>
      </a:accent4>
      <a:accent5>
        <a:srgbClr val="ABBC38"/>
      </a:accent5>
      <a:accent6>
        <a:srgbClr val="EFDB6C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iljøstyrelsen PowerPoint Skabelon 16_9_NY.potx" id="{913933E3-19B0-4D0E-9A1F-8820FEEBB306}" vid="{6833FB6F-A52B-4E29-9441-AD58709840AD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1117</Words>
  <Application>Microsoft Office PowerPoint</Application>
  <PresentationFormat>Brugerdefineret</PresentationFormat>
  <Paragraphs>316</Paragraphs>
  <Slides>30</Slides>
  <Notes>17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Calibri</vt:lpstr>
      <vt:lpstr>Wingdings</vt:lpstr>
      <vt:lpstr>Miljøstyrelsen PowerPoint Skabelon 16:9</vt:lpstr>
      <vt:lpstr>PowerPoint-præsentation</vt:lpstr>
      <vt:lpstr>PowerPoint-præsentation</vt:lpstr>
      <vt:lpstr>PowerPoint-præsentation</vt:lpstr>
      <vt:lpstr>PowerPoint-præsentation</vt:lpstr>
      <vt:lpstr>Hovedelementer i forslaget til kommende emballageforordning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Producentansvar placeres hos </vt:lpstr>
      <vt:lpstr>PowerPoint-præsentation</vt:lpstr>
      <vt:lpstr>PowerPoint-præsentation</vt:lpstr>
      <vt:lpstr>PowerPoint-præsentation</vt:lpstr>
      <vt:lpstr>Modellen for miljøgradueret bidrag baserer sig på to elementer der tilsammen udgør miljøgradueringen</vt:lpstr>
      <vt:lpstr>PowerPoint-præsentation</vt:lpstr>
      <vt:lpstr>DRAFT</vt:lpstr>
      <vt:lpstr>På baggrund af produktkravene, kan emballager sorteres efter deres genanvendelighed og miljøpåvirkning. </vt:lpstr>
      <vt:lpstr>PowerPoint-præsentation</vt:lpstr>
      <vt:lpstr>PowerPoint-præsentation</vt:lpstr>
      <vt:lpstr>PowerPoint-præsentation</vt:lpstr>
      <vt:lpstr>PowerPoint-præsentation</vt:lpstr>
      <vt:lpstr>Mål i retsakt om genanvendt indhold i engangsplastflasker til drikkevare </vt:lpstr>
      <vt:lpstr>PowerPoint-præsentation</vt:lpstr>
      <vt:lpstr>Definition i denne afgørelse: </vt:lpstr>
      <vt:lpstr>Beregning</vt:lpstr>
      <vt:lpstr>Dokumentation</vt:lpstr>
      <vt:lpstr>Rapportering</vt:lpstr>
      <vt:lpstr>Designguide – overblik over EU-direktiver</vt:lpstr>
      <vt:lpstr>PowerPoint-præsentation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2024-01-10T15:07:26Z</dcterms:created>
  <dcterms:modified xsi:type="dcterms:W3CDTF">2024-01-12T13:10:13Z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