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3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ags/tag6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16" r:id="rId5"/>
    <p:sldMasterId id="2147483763" r:id="rId6"/>
    <p:sldMasterId id="2147483776" r:id="rId7"/>
    <p:sldMasterId id="2147483824" r:id="rId8"/>
  </p:sldMasterIdLst>
  <p:notesMasterIdLst>
    <p:notesMasterId r:id="rId25"/>
  </p:notesMasterIdLst>
  <p:sldIdLst>
    <p:sldId id="256" r:id="rId9"/>
    <p:sldId id="5737" r:id="rId10"/>
    <p:sldId id="5712" r:id="rId11"/>
    <p:sldId id="502" r:id="rId12"/>
    <p:sldId id="258" r:id="rId13"/>
    <p:sldId id="2147476162" r:id="rId14"/>
    <p:sldId id="2147476179" r:id="rId15"/>
    <p:sldId id="2147476201" r:id="rId16"/>
    <p:sldId id="2147476200" r:id="rId17"/>
    <p:sldId id="259" r:id="rId18"/>
    <p:sldId id="5698" r:id="rId19"/>
    <p:sldId id="5741" r:id="rId20"/>
    <p:sldId id="5749" r:id="rId21"/>
    <p:sldId id="5716" r:id="rId22"/>
    <p:sldId id="5745" r:id="rId23"/>
    <p:sldId id="2147476202" r:id="rId2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265"/>
    <a:srgbClr val="005E60"/>
    <a:srgbClr val="00939A"/>
    <a:srgbClr val="00C8D2"/>
    <a:srgbClr val="006165"/>
    <a:srgbClr val="AFFBFF"/>
    <a:srgbClr val="5DF7FF"/>
    <a:srgbClr val="C5FCFF"/>
    <a:srgbClr val="00D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56AA6-34C6-48DF-9BAE-20E9F0D0C5EC}" v="383" dt="2023-04-11T14:13:14.425"/>
    <p1510:client id="{56C5CEBD-21CB-99BA-76ED-A3D321017007}" v="2" dt="2023-04-11T13:03:43.570"/>
    <p1510:client id="{AB6747E2-C925-4DA7-AC1B-292416ACBCA0}" v="4" dt="2023-04-11T15:21:45.576"/>
    <p1510:client id="{C0A29F60-DCE6-44B4-A2A7-70E75B6EBB8E}" v="348" dt="2023-04-11T13:50:05.796"/>
    <p1510:client id="{E7D8E8C7-100C-4AF5-A34D-D22F8642C420}" v="19" dt="2023-04-11T16:06:12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Bin_rt_Microsoft_Excel-regneark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845533915379445E-3"/>
          <c:y val="2.8002154011847066E-2"/>
          <c:w val="0.98603089321692416"/>
          <c:h val="0.94399569197630584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16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680B-4D56-8060-49A6A1933560}"/>
              </c:ext>
            </c:extLst>
          </c:dPt>
          <c:dPt>
            <c:idx val="3"/>
            <c:invertIfNegative val="0"/>
            <c:bubble3D val="0"/>
            <c:spPr>
              <a:solidFill>
                <a:srgbClr val="00616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680B-4D56-8060-49A6A1933560}"/>
              </c:ext>
            </c:extLst>
          </c:dPt>
          <c:dPt>
            <c:idx val="12"/>
            <c:invertIfNegative val="0"/>
            <c:bubble3D val="0"/>
            <c:spPr>
              <a:solidFill>
                <a:srgbClr val="006165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680B-4D56-8060-49A6A1933560}"/>
              </c:ext>
            </c:extLst>
          </c:dPt>
          <c:val>
            <c:numRef>
              <c:f>Sheet1!$A$1:$M$1</c:f>
              <c:numCache>
                <c:formatCode>General</c:formatCode>
                <c:ptCount val="13"/>
                <c:pt idx="0">
                  <c:v>98.8536</c:v>
                </c:pt>
                <c:pt idx="1">
                  <c:v>174.07527954902531</c:v>
                </c:pt>
                <c:pt idx="2">
                  <c:v>246.91781724920921</c:v>
                </c:pt>
                <c:pt idx="3">
                  <c:v>140.37099698038713</c:v>
                </c:pt>
                <c:pt idx="4">
                  <c:v>211.86423574584381</c:v>
                </c:pt>
                <c:pt idx="5">
                  <c:v>185.30597113108388</c:v>
                </c:pt>
                <c:pt idx="6">
                  <c:v>166.06846527533327</c:v>
                </c:pt>
                <c:pt idx="7">
                  <c:v>150.78889462471207</c:v>
                </c:pt>
                <c:pt idx="8">
                  <c:v>141.64287602502085</c:v>
                </c:pt>
                <c:pt idx="9">
                  <c:v>133.29004756195204</c:v>
                </c:pt>
                <c:pt idx="10">
                  <c:v>126.21182253634848</c:v>
                </c:pt>
                <c:pt idx="11">
                  <c:v>123.54518886146064</c:v>
                </c:pt>
                <c:pt idx="12">
                  <c:v>67.423637074787266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0B-4D56-8060-49A6A1933560}"/>
            </c:ext>
          </c:extLst>
        </c:ser>
        <c:ser>
          <c:idx val="1"/>
          <c:order val="1"/>
          <c:spPr>
            <a:solidFill>
              <a:srgbClr val="00939A"/>
            </a:solidFill>
            <a:ln w="6350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80B-4D56-8060-49A6A1933560}"/>
              </c:ext>
            </c:extLst>
          </c:dPt>
          <c:dPt>
            <c:idx val="1"/>
            <c:invertIfNegative val="0"/>
            <c:bubble3D val="0"/>
            <c:spPr>
              <a:solidFill>
                <a:srgbClr val="005E60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3E4B-496C-82F1-86806E40A30B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E4B-496C-82F1-86806E40A30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80B-4D56-8060-49A6A1933560}"/>
              </c:ext>
            </c:extLst>
          </c:dPt>
          <c:dPt>
            <c:idx val="5"/>
            <c:invertIfNegative val="0"/>
            <c:bubble3D val="0"/>
            <c:spPr>
              <a:solidFill>
                <a:srgbClr val="005E60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B-2AA7-4D74-8AC2-CCB07B309D88}"/>
              </c:ext>
            </c:extLst>
          </c:dPt>
          <c:dPt>
            <c:idx val="7"/>
            <c:invertIfNegative val="0"/>
            <c:bubble3D val="0"/>
            <c:spPr>
              <a:solidFill>
                <a:srgbClr val="005E60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C-2AA7-4D74-8AC2-CCB07B309D88}"/>
              </c:ext>
            </c:extLst>
          </c:dPt>
          <c:dPt>
            <c:idx val="8"/>
            <c:invertIfNegative val="0"/>
            <c:bubble3D val="0"/>
            <c:spPr>
              <a:solidFill>
                <a:srgbClr val="005E60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D-2AA7-4D74-8AC2-CCB07B309D88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80B-4D56-8060-49A6A1933560}"/>
              </c:ext>
            </c:extLst>
          </c:dPt>
          <c:val>
            <c:numRef>
              <c:f>Sheet1!$A$2:$M$2</c:f>
              <c:numCache>
                <c:formatCode>General</c:formatCode>
                <c:ptCount val="13"/>
                <c:pt idx="0">
                  <c:v>50.139999999999986</c:v>
                </c:pt>
                <c:pt idx="1">
                  <c:v>54.500778931053844</c:v>
                </c:pt>
                <c:pt idx="2">
                  <c:v>12.983381950666711</c:v>
                </c:pt>
                <c:pt idx="3">
                  <c:v>74.501034106618079</c:v>
                </c:pt>
                <c:pt idx="4">
                  <c:v>35.053581503365393</c:v>
                </c:pt>
                <c:pt idx="5">
                  <c:v>13.468189151922076</c:v>
                </c:pt>
                <c:pt idx="6">
                  <c:v>0</c:v>
                </c:pt>
                <c:pt idx="7">
                  <c:v>15.279570650621196</c:v>
                </c:pt>
                <c:pt idx="8">
                  <c:v>9.1460185996912173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50.391496505823568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80B-4D56-8060-49A6A1933560}"/>
            </c:ext>
          </c:extLst>
        </c:ser>
        <c:ser>
          <c:idx val="2"/>
          <c:order val="2"/>
          <c:spPr>
            <a:solidFill>
              <a:srgbClr val="2F5597"/>
            </a:solidFill>
            <a:ln w="6350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C8D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680B-4D56-8060-49A6A1933560}"/>
              </c:ext>
            </c:extLst>
          </c:dPt>
          <c:dPt>
            <c:idx val="1"/>
            <c:invertIfNegative val="0"/>
            <c:bubble3D val="0"/>
            <c:spPr>
              <a:solidFill>
                <a:srgbClr val="00939A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3E4B-496C-82F1-86806E40A30B}"/>
              </c:ext>
            </c:extLst>
          </c:dPt>
          <c:dPt>
            <c:idx val="2"/>
            <c:invertIfNegative val="0"/>
            <c:bubble3D val="0"/>
            <c:spPr>
              <a:solidFill>
                <a:srgbClr val="00939A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2E-2AA7-4D74-8AC2-CCB07B309D88}"/>
              </c:ext>
            </c:extLst>
          </c:dPt>
          <c:dPt>
            <c:idx val="3"/>
            <c:invertIfNegative val="0"/>
            <c:bubble3D val="0"/>
            <c:spPr>
              <a:solidFill>
                <a:srgbClr val="00C8D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680B-4D56-8060-49A6A1933560}"/>
              </c:ext>
            </c:extLst>
          </c:dPt>
          <c:dPt>
            <c:idx val="5"/>
            <c:invertIfNegative val="0"/>
            <c:bubble3D val="0"/>
            <c:spPr>
              <a:solidFill>
                <a:srgbClr val="00939A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3E4B-496C-82F1-86806E40A30B}"/>
              </c:ext>
            </c:extLst>
          </c:dPt>
          <c:dPt>
            <c:idx val="9"/>
            <c:invertIfNegative val="0"/>
            <c:bubble3D val="0"/>
            <c:spPr>
              <a:solidFill>
                <a:srgbClr val="00939A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0-3E4B-496C-82F1-86806E40A30B}"/>
              </c:ext>
            </c:extLst>
          </c:dPt>
          <c:dPt>
            <c:idx val="11"/>
            <c:invertIfNegative val="0"/>
            <c:bubble3D val="0"/>
            <c:spPr>
              <a:solidFill>
                <a:srgbClr val="00939A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3E4B-496C-82F1-86806E40A30B}"/>
              </c:ext>
            </c:extLst>
          </c:dPt>
          <c:dPt>
            <c:idx val="12"/>
            <c:invertIfNegative val="0"/>
            <c:bubble3D val="0"/>
            <c:spPr>
              <a:solidFill>
                <a:srgbClr val="00C8D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680B-4D56-8060-49A6A1933560}"/>
              </c:ext>
            </c:extLst>
          </c:dPt>
          <c:val>
            <c:numRef>
              <c:f>Sheet1!$A$3:$M$3</c:f>
              <c:numCache>
                <c:formatCode>General</c:formatCode>
                <c:ptCount val="13"/>
                <c:pt idx="0">
                  <c:v>20.518992586525314</c:v>
                </c:pt>
                <c:pt idx="1">
                  <c:v>27.643596749162782</c:v>
                </c:pt>
                <c:pt idx="2">
                  <c:v>3.2825626425446899</c:v>
                </c:pt>
                <c:pt idx="3">
                  <c:v>24.967561136600438</c:v>
                </c:pt>
                <c:pt idx="4">
                  <c:v>0</c:v>
                </c:pt>
                <c:pt idx="5">
                  <c:v>13.090075462837859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8.3528284630688177</c:v>
                </c:pt>
                <c:pt idx="10">
                  <c:v>0</c:v>
                </c:pt>
                <c:pt idx="11">
                  <c:v>2.6666336748878336</c:v>
                </c:pt>
                <c:pt idx="12">
                  <c:v>5.7300552808497969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80B-4D56-8060-49A6A1933560}"/>
            </c:ext>
          </c:extLst>
        </c:ser>
        <c:ser>
          <c:idx val="3"/>
          <c:order val="3"/>
          <c:spPr>
            <a:solidFill>
              <a:srgbClr val="8FAADC"/>
            </a:solidFill>
            <a:ln w="6350" algn="ctr">
              <a:solidFill>
                <a:schemeClr val="bg1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AFFBFF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680B-4D56-8060-49A6A1933560}"/>
              </c:ext>
            </c:extLst>
          </c:dPt>
          <c:dPt>
            <c:idx val="1"/>
            <c:invertIfNegative val="0"/>
            <c:bubble3D val="0"/>
            <c:spPr>
              <a:solidFill>
                <a:srgbClr val="00C8D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3E4B-496C-82F1-86806E40A30B}"/>
              </c:ext>
            </c:extLst>
          </c:dPt>
          <c:dPt>
            <c:idx val="2"/>
            <c:invertIfNegative val="0"/>
            <c:bubble3D val="0"/>
            <c:spPr>
              <a:solidFill>
                <a:srgbClr val="00C8D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3E4B-496C-82F1-86806E40A30B}"/>
              </c:ext>
            </c:extLst>
          </c:dPt>
          <c:dPt>
            <c:idx val="3"/>
            <c:invertIfNegative val="0"/>
            <c:bubble3D val="0"/>
            <c:spPr>
              <a:solidFill>
                <a:srgbClr val="AFFBFF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680B-4D56-8060-49A6A1933560}"/>
              </c:ext>
            </c:extLst>
          </c:dPt>
          <c:dPt>
            <c:idx val="6"/>
            <c:invertIfNegative val="0"/>
            <c:bubble3D val="0"/>
            <c:spPr>
              <a:solidFill>
                <a:srgbClr val="00C8D2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3E4B-496C-82F1-86806E40A30B}"/>
              </c:ext>
            </c:extLst>
          </c:dPt>
          <c:dPt>
            <c:idx val="12"/>
            <c:invertIfNegative val="0"/>
            <c:bubble3D val="0"/>
            <c:spPr>
              <a:solidFill>
                <a:srgbClr val="B4C7E7"/>
              </a:solidFill>
              <a:ln w="6350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680B-4D56-8060-49A6A1933560}"/>
              </c:ext>
            </c:extLst>
          </c:dPt>
          <c:val>
            <c:numRef>
              <c:f>Sheet1!$A$4:$M$4</c:f>
              <c:numCache>
                <c:formatCode>General</c:formatCode>
                <c:ptCount val="13"/>
                <c:pt idx="0">
                  <c:v>4.5626869625000097</c:v>
                </c:pt>
                <c:pt idx="1">
                  <c:v>11.312699576405407</c:v>
                </c:pt>
                <c:pt idx="2">
                  <c:v>6.8641310263303126</c:v>
                </c:pt>
                <c:pt idx="3">
                  <c:v>7.0782250256035582</c:v>
                </c:pt>
                <c:pt idx="4">
                  <c:v>0</c:v>
                </c:pt>
                <c:pt idx="5">
                  <c:v>0</c:v>
                </c:pt>
                <c:pt idx="6">
                  <c:v>19.237505855750612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80B-4D56-8060-49A6A1933560}"/>
            </c:ext>
          </c:extLst>
        </c:ser>
        <c:ser>
          <c:idx val="4"/>
          <c:order val="4"/>
          <c:spPr>
            <a:solidFill>
              <a:srgbClr val="AFFBFF"/>
            </a:solidFill>
            <a:ln w="6350" algn="ctr">
              <a:solidFill>
                <a:schemeClr val="bg1"/>
              </a:solidFill>
              <a:prstDash val="solid"/>
            </a:ln>
          </c:spPr>
          <c:invertIfNegative val="0"/>
          <c:val>
            <c:numRef>
              <c:f>Sheet1!$A$5:$M$5</c:f>
              <c:numCache>
                <c:formatCode>General</c:formatCode>
                <c:ptCount val="13"/>
                <c:pt idx="1">
                  <c:v>2.5155380631035769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7.0782250256035582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80B-4D56-8060-49A6A1933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1090970736"/>
        <c:axId val="1"/>
      </c:barChart>
      <c:catAx>
        <c:axId val="1090970736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70.04789286875092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1090970736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679A2-805A-4BB4-8492-EB765D35CE3D}" type="datetimeFigureOut">
              <a:rPr lang="sv-SE" smtClean="0"/>
              <a:t>2023-04-12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80E65-B781-4967-8CDF-A7DBEE39AE06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902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4D964-60AF-4B28-9B29-7B785E9F2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121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78C12-FE7D-41A9-BEE1-18C9A97EB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0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4D964-60AF-4B28-9B29-7B785E9F2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41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E65-B781-4967-8CDF-A7DBEE39AE06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488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E65-B781-4967-8CDF-A7DBEE39AE0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4505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80E65-B781-4967-8CDF-A7DBEE39AE06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41219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4D964-60AF-4B28-9B29-7B785E9F2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174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1"/>
              <a:t>Affärsmodell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Hur du tjänar pengar. Var kommer vår vinst ifrån och hur kan vi generera mer?</a:t>
            </a:r>
            <a:br>
              <a:rPr lang="sv-SE" sz="1200"/>
            </a:br>
            <a:r>
              <a:rPr lang="sv-SE" sz="1200"/>
              <a:t>Tidningar ändrat från annonsdrivet till abonnemangsdrivet. </a:t>
            </a:r>
            <a:r>
              <a:rPr lang="sv-SE" sz="1200" err="1"/>
              <a:t>Netflix</a:t>
            </a:r>
            <a:r>
              <a:rPr lang="sv-SE" sz="1200"/>
              <a:t> från videouthyrning till abonnemang.</a:t>
            </a:r>
          </a:p>
          <a:p>
            <a:r>
              <a:rPr lang="sv-SE" sz="1200" b="1"/>
              <a:t>Nätverk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Kopplingar med andra för att skapa värde. Styrkor och svagheter med våra leverantörer. Kan vi utnyttja styrkorna mer och kan vi outsourca svagheter. </a:t>
            </a:r>
            <a:br>
              <a:rPr lang="sv-SE" sz="1200"/>
            </a:br>
            <a:r>
              <a:rPr lang="sv-SE" sz="1200"/>
              <a:t>Ford var en av de första industrialisterna som kontrollerade hela </a:t>
            </a:r>
            <a:r>
              <a:rPr lang="sv-SE" sz="1200" err="1"/>
              <a:t>supply</a:t>
            </a:r>
            <a:r>
              <a:rPr lang="sv-SE" sz="1200"/>
              <a:t> </a:t>
            </a:r>
            <a:r>
              <a:rPr lang="sv-SE" sz="1200" err="1"/>
              <a:t>chain</a:t>
            </a:r>
            <a:r>
              <a:rPr lang="sv-SE" sz="1200"/>
              <a:t>, en strategi som senare kallades vertikal integration. </a:t>
            </a:r>
            <a:r>
              <a:rPr lang="sv-SE" sz="1200" err="1"/>
              <a:t>Whole</a:t>
            </a:r>
            <a:r>
              <a:rPr lang="sv-SE" sz="1200"/>
              <a:t> Foods har byggt feedbacksystem för interna teams.</a:t>
            </a:r>
          </a:p>
          <a:p>
            <a:r>
              <a:rPr lang="sv-SE" sz="1200" b="1"/>
              <a:t>Struktur	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Inriktning för dina talanger och tillgångar. Inom specialistområden kan externa resurser övervägas.</a:t>
            </a:r>
            <a:br>
              <a:rPr lang="sv-SE" sz="1200"/>
            </a:br>
            <a:r>
              <a:rPr lang="sv-SE" sz="1200" err="1"/>
              <a:t>Google´s</a:t>
            </a:r>
            <a:r>
              <a:rPr lang="sv-SE" sz="1200"/>
              <a:t> 20 % regel som tillåter anställda att jobba med sidoprojekt. Har lett till </a:t>
            </a:r>
            <a:r>
              <a:rPr lang="sv-SE" sz="1200" err="1"/>
              <a:t>Gmail</a:t>
            </a:r>
            <a:r>
              <a:rPr lang="sv-SE" sz="1200"/>
              <a:t> och Google </a:t>
            </a:r>
            <a:r>
              <a:rPr lang="sv-SE" sz="1200" err="1"/>
              <a:t>News</a:t>
            </a:r>
            <a:r>
              <a:rPr lang="sv-SE" sz="1200"/>
              <a:t>.</a:t>
            </a:r>
          </a:p>
          <a:p>
            <a:r>
              <a:rPr lang="sv-SE" sz="1200" b="1"/>
              <a:t>Process	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Överlägsna metoder för att utföra arbete som utmärker företaget.</a:t>
            </a:r>
            <a:br>
              <a:rPr lang="sv-SE" sz="1200"/>
            </a:br>
            <a:r>
              <a:rPr lang="sv-SE" sz="1200" err="1"/>
              <a:t>Zara’s</a:t>
            </a:r>
            <a:r>
              <a:rPr lang="sv-SE" sz="1200"/>
              <a:t> ”fast fashion” strategi tar kläderna från skiss till hylla på rekordtid.	</a:t>
            </a:r>
          </a:p>
          <a:p>
            <a:r>
              <a:rPr lang="sv-SE" sz="1200" b="1"/>
              <a:t>Produktprestanda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Utmärker fördelar och funktioner. Är vår produkt så bra som den kan vara.</a:t>
            </a:r>
            <a:br>
              <a:rPr lang="sv-SE" sz="1200"/>
            </a:br>
            <a:r>
              <a:rPr lang="sv-SE" sz="1200" err="1"/>
              <a:t>Spotify</a:t>
            </a:r>
            <a:r>
              <a:rPr lang="sv-SE" sz="1200"/>
              <a:t> skapade en musikström som slog konkurrenterna i hastighet, responstid och användarupplevelse.</a:t>
            </a:r>
            <a:br>
              <a:rPr lang="sv-SE" sz="1200"/>
            </a:br>
            <a:r>
              <a:rPr lang="sv-SE" sz="1200" err="1"/>
              <a:t>Tupper</a:t>
            </a:r>
            <a:r>
              <a:rPr lang="sv-SE" sz="1200"/>
              <a:t> </a:t>
            </a:r>
            <a:r>
              <a:rPr lang="sv-SE" sz="1200" err="1"/>
              <a:t>ware</a:t>
            </a:r>
            <a:r>
              <a:rPr lang="sv-SE" sz="1200"/>
              <a:t> kostar premium men dess universella design har lojala användare</a:t>
            </a:r>
          </a:p>
          <a:p>
            <a:r>
              <a:rPr lang="sv-SE" sz="1200" b="1"/>
              <a:t>System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Kompletterande produkter och service. Kan vi har mer kundanpassade funktioner?</a:t>
            </a:r>
            <a:br>
              <a:rPr lang="sv-SE" sz="1200"/>
            </a:br>
            <a:r>
              <a:rPr lang="sv-SE" sz="1200"/>
              <a:t>Apple har byggt en serie av produkter som arbetar tillsammans och skapar värde för användarna.</a:t>
            </a:r>
            <a:br>
              <a:rPr lang="sv-SE" sz="1200"/>
            </a:br>
            <a:r>
              <a:rPr lang="sv-SE" sz="1200"/>
              <a:t>Nike kombinerade skor, sensorer, </a:t>
            </a:r>
            <a:r>
              <a:rPr lang="sv-SE" sz="1200" err="1"/>
              <a:t>appar</a:t>
            </a:r>
            <a:r>
              <a:rPr lang="sv-SE" sz="1200"/>
              <a:t> och enheter till en sportlivsstil.</a:t>
            </a:r>
          </a:p>
          <a:p>
            <a:r>
              <a:rPr lang="sv-SE" sz="1200" b="1"/>
              <a:t>Service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Stöd och förbättringar som omger ditt erbjudande. Är vår hemsida bra?</a:t>
            </a:r>
            <a:br>
              <a:rPr lang="sv-SE" sz="1200"/>
            </a:br>
            <a:r>
              <a:rPr lang="sv-SE" sz="1200"/>
              <a:t>Amazon </a:t>
            </a:r>
            <a:r>
              <a:rPr lang="sv-SE" sz="1200" err="1"/>
              <a:t>prime</a:t>
            </a:r>
            <a:r>
              <a:rPr lang="sv-SE" sz="1200"/>
              <a:t> har produkter som kan komma inom 2h i vissa områden.</a:t>
            </a:r>
          </a:p>
          <a:p>
            <a:r>
              <a:rPr lang="sv-SE" sz="1200" b="1"/>
              <a:t>Kanal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Hur dina erbjudanden når kunder och användare. Hur använder vi sociala medier?</a:t>
            </a:r>
            <a:br>
              <a:rPr lang="sv-SE" sz="1200"/>
            </a:br>
            <a:r>
              <a:rPr lang="sv-SE" sz="1200" err="1"/>
              <a:t>Nespresso</a:t>
            </a:r>
            <a:r>
              <a:rPr lang="sv-SE" sz="1200"/>
              <a:t> binder upp användare med dess </a:t>
            </a:r>
            <a:r>
              <a:rPr lang="sv-SE" sz="1200" err="1"/>
              <a:t>Nespresso</a:t>
            </a:r>
            <a:r>
              <a:rPr lang="sv-SE" sz="1200"/>
              <a:t> Club, tillsammans med </a:t>
            </a:r>
            <a:r>
              <a:rPr lang="sv-SE" sz="1200" err="1"/>
              <a:t>styckförsäljning</a:t>
            </a:r>
            <a:r>
              <a:rPr lang="sv-SE" sz="1200"/>
              <a:t>.</a:t>
            </a:r>
          </a:p>
          <a:p>
            <a:r>
              <a:rPr lang="sv-SE" sz="1200" b="1"/>
              <a:t>Varumärke	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Representation av ditt erbjudande och affärer. Kärnvärden.</a:t>
            </a:r>
            <a:br>
              <a:rPr lang="sv-SE" sz="1200"/>
            </a:br>
            <a:r>
              <a:rPr lang="sv-SE" sz="1200"/>
              <a:t>Virgin expanderar sitt varumärke från drycker till rymdresor</a:t>
            </a:r>
          </a:p>
          <a:p>
            <a:r>
              <a:rPr lang="sv-SE" sz="1200" b="1"/>
              <a:t>Kundupplevelse	</a:t>
            </a:r>
            <a:r>
              <a:rPr lang="sv-SE" sz="1200"/>
              <a:t>	</a:t>
            </a:r>
            <a:br>
              <a:rPr lang="sv-SE" sz="1200"/>
            </a:br>
            <a:r>
              <a:rPr lang="sv-SE" sz="1200"/>
              <a:t>Främja särskilda interaktioner.</a:t>
            </a:r>
            <a:br>
              <a:rPr lang="sv-SE" sz="1200"/>
            </a:br>
            <a:r>
              <a:rPr lang="sv-SE" sz="1200"/>
              <a:t>Wii har flyttat upplevelsen från skärmen till rummet.</a:t>
            </a:r>
          </a:p>
          <a:p>
            <a:endParaRPr lang="sv-SE" sz="120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78C12-FE7D-41A9-BEE1-18C9A97EB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10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78C12-FE7D-41A9-BEE1-18C9A97EB9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727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44D964-60AF-4B28-9B29-7B785E9F2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4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page_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FD0AF02-5430-4FF9-816B-5DD15F11D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C0ECFE46-6C32-4FDD-BC00-25762D8E4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077" y="4614549"/>
            <a:ext cx="6455843" cy="994400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68078" y="2035281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1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0977"/>
            <a:ext cx="5747994" cy="480254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3194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_Picture_Here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E244347-E697-45FC-87B5-C7C2088CD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8128" y="0"/>
            <a:ext cx="5253872" cy="623411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370378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_Picture_Herenc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69FFFAF-B2A1-4387-BA43-3949D30490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4625" cy="623411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6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081752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46149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_Picture_Here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26528761-103C-4BED-BEBB-D4D055025E00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22595" y="559468"/>
            <a:ext cx="5624763" cy="522772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157126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3015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1EEE325-D12F-4605-A35C-4B6C6848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2FF942B-9FCC-429A-9013-CAA5CB1309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4075" y="4941625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E05C2977-589E-4EAF-9FD9-49676A6378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075" y="555894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E66B6EB5-8A9E-47AD-BE5D-A5A56A974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9186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6F0BE450-39DE-4084-8C20-42ABE5760D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9186" y="5575627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3918C577-F4FC-4096-9EEE-CE442A33FF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4297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A9F7B240-36B2-4290-9497-C55EAB952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297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A1DE7E50-21F4-4B2F-B1A2-A51A6D2D2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89408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6" name="Platshållare för text 8">
            <a:extLst>
              <a:ext uri="{FF2B5EF4-FFF2-40B4-BE49-F238E27FC236}">
                <a16:creationId xmlns:a16="http://schemas.microsoft.com/office/drawing/2014/main" id="{B87B3CDD-7DAC-421E-822B-65C07D9445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9408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27790326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078" y="2767322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004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_Picture_Here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8CC8CD31-B388-42C1-892D-B60A03411C5C}"/>
              </a:ext>
            </a:extLst>
          </p:cNvPr>
          <p:cNvSpPr/>
          <p:nvPr userDrawn="1"/>
        </p:nvSpPr>
        <p:spPr>
          <a:xfrm>
            <a:off x="0" y="0"/>
            <a:ext cx="12192000" cy="6233524"/>
          </a:xfrm>
          <a:prstGeom prst="rect">
            <a:avLst/>
          </a:prstGeom>
          <a:solidFill>
            <a:srgbClr val="006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654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rst page_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FD0AF02-5430-4FF9-816B-5DD15F11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C0ECFE46-6C32-4FDD-BC00-25762D8E4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077" y="4614549"/>
            <a:ext cx="6455843" cy="994400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078" y="2035281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061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302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E895254-F499-4775-A7CB-07347D4DD8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35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90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66FF9EF-63F2-49F6-B22C-7447FEF85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78478"/>
            <a:ext cx="5747994" cy="475504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59353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vsnitts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B4E71C8-DF16-473E-AD65-6E2271BB8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0" cy="62335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131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_Compan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5" y="410289"/>
            <a:ext cx="5891717" cy="9731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5" y="1514104"/>
            <a:ext cx="5891717" cy="348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Barlow" panose="00000500000000000000" pitchFamily="2" charset="0"/>
              </a:defRPr>
            </a:lvl2pPr>
            <a:lvl3pPr>
              <a:defRPr>
                <a:latin typeface="Barlow" panose="00000500000000000000" pitchFamily="2" charset="0"/>
              </a:defRPr>
            </a:lvl3pPr>
            <a:lvl4pPr>
              <a:defRPr>
                <a:latin typeface="Barlow" panose="00000500000000000000" pitchFamily="2" charset="0"/>
              </a:defRPr>
            </a:lvl4pPr>
            <a:lvl5pPr>
              <a:defRPr>
                <a:latin typeface="Barlow" panose="00000500000000000000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3470F997-4960-48BB-851C-683B237E53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043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F18EA7F-8D64-4F6E-8AED-3E50445F2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043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3DCC6747-EDD0-49D7-9972-FC0364571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6628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57CC2506-93EF-43DA-AF09-2D3C6DDE7B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6628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7B4961D5-295B-4BFB-96E7-D2BF11431E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5136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8" name="Platshållare för text 8">
            <a:extLst>
              <a:ext uri="{FF2B5EF4-FFF2-40B4-BE49-F238E27FC236}">
                <a16:creationId xmlns:a16="http://schemas.microsoft.com/office/drawing/2014/main" id="{DADC1795-2E2A-484A-A4EA-880E42EC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5136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9" name="Platshållare för text 8">
            <a:extLst>
              <a:ext uri="{FF2B5EF4-FFF2-40B4-BE49-F238E27FC236}">
                <a16:creationId xmlns:a16="http://schemas.microsoft.com/office/drawing/2014/main" id="{84554DA5-39AF-4C3F-958F-5D5923580B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67721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20" name="Platshållare för text 8">
            <a:extLst>
              <a:ext uri="{FF2B5EF4-FFF2-40B4-BE49-F238E27FC236}">
                <a16:creationId xmlns:a16="http://schemas.microsoft.com/office/drawing/2014/main" id="{08A8E9BF-04FC-4A46-A2E3-35A6A7FE87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7721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282510291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1FE0C18-2430-45B5-A252-030DBB9EC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7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118479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D054566-0EFD-4331-BF46-49045D85E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26256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37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13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C3270029-7D3B-4FEC-BBF0-388E8CB4E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578263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1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0977"/>
            <a:ext cx="5747994" cy="480254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27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66FF9EF-63F2-49F6-B22C-7447FEF85C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78478"/>
            <a:ext cx="5747994" cy="475504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6430577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62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2741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116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8426239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365944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3770674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2C195C7-BF87-4305-A9E6-4906235A07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452086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661303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FEF0F9-4389-4DA6-8252-4FC9ED561D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04316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744408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E0FB637-25E2-4601-A6AD-1FCD4465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9674743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675542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1995960-9209-4CF4-BD80-F5E687B83C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84278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67620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647477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F20ECA0-7712-4C48-A44C-A209FED89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1314901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562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0D89731-3F0E-4661-BA3E-BA101F788F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795121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644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0469177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18236CC-CD10-44FB-99FE-E23836745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513244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02229"/>
            <a:ext cx="5747994" cy="473129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46286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0A08D5E-7592-4AE7-8E1A-2594145DF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7421250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10385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49450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6774352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08166"/>
            <a:ext cx="5747994" cy="4725358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9497515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331368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D47B3E-09C9-45F1-A610-ED98ABC66B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6" y="0"/>
            <a:ext cx="5253873" cy="62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982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358" y="404283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358" y="1537786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D47B3E-09C9-45F1-A610-ED98ABC66B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3" cy="62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51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6840481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8866C2E-FD47-471E-8912-DD7CBDAAA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139405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S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25819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C9306D7A-4D5C-43FC-864D-6857AD49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BE669778-B23D-42B2-BE55-7B78B3232F5A}"/>
              </a:ext>
            </a:extLst>
          </p:cNvPr>
          <p:cNvGrpSpPr/>
          <p:nvPr/>
        </p:nvGrpSpPr>
        <p:grpSpPr>
          <a:xfrm>
            <a:off x="1486629" y="4464517"/>
            <a:ext cx="9218741" cy="1563848"/>
            <a:chOff x="4538040" y="4859912"/>
            <a:chExt cx="7728779" cy="1311094"/>
          </a:xfrm>
        </p:grpSpPr>
        <p:pic>
          <p:nvPicPr>
            <p:cNvPr id="18" name="Bildobjekt 5">
              <a:extLst>
                <a:ext uri="{FF2B5EF4-FFF2-40B4-BE49-F238E27FC236}">
                  <a16:creationId xmlns:a16="http://schemas.microsoft.com/office/drawing/2014/main" id="{5FD582D9-06C1-4E7F-AABE-96A8CE1E7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7474" y="4859912"/>
              <a:ext cx="7162183" cy="1003317"/>
            </a:xfrm>
            <a:prstGeom prst="rect">
              <a:avLst/>
            </a:prstGeom>
          </p:spPr>
        </p:pic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88CB0054-FC81-429E-A83D-B0026531554E}"/>
                </a:ext>
              </a:extLst>
            </p:cNvPr>
            <p:cNvSpPr txBox="1"/>
            <p:nvPr/>
          </p:nvSpPr>
          <p:spPr>
            <a:xfrm>
              <a:off x="5726594" y="5859118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algn="ctr" defTabSz="914400" rtl="0" eaLnBrk="1" latinLnBrk="0" hangingPunct="1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Paint</a:t>
              </a:r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71BD5512-B189-4F84-8CC7-A9ABA509A962}"/>
                </a:ext>
              </a:extLst>
            </p:cNvPr>
            <p:cNvSpPr txBox="1"/>
            <p:nvPr/>
          </p:nvSpPr>
          <p:spPr>
            <a:xfrm>
              <a:off x="4538040" y="5856714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Lifestyle</a:t>
              </a:r>
              <a:endParaRPr lang="sv-S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A309C73E-BCC9-4B05-9D02-ECC2F7A7456E}"/>
                </a:ext>
              </a:extLst>
            </p:cNvPr>
            <p:cNvSpPr txBox="1"/>
            <p:nvPr/>
          </p:nvSpPr>
          <p:spPr>
            <a:xfrm>
              <a:off x="6894441" y="5859117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Chemical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0B91D037-6F09-4FCF-93C9-2971D27C7DF8}"/>
                </a:ext>
              </a:extLst>
            </p:cNvPr>
            <p:cNvSpPr txBox="1"/>
            <p:nvPr/>
          </p:nvSpPr>
          <p:spPr>
            <a:xfrm>
              <a:off x="8103702" y="5859117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Healthcare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FE7265B4-1B05-4DEA-9E81-F6ABE0FA6CD4}"/>
                </a:ext>
              </a:extLst>
            </p:cNvPr>
            <p:cNvSpPr txBox="1"/>
            <p:nvPr/>
          </p:nvSpPr>
          <p:spPr>
            <a:xfrm>
              <a:off x="9356870" y="5863229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Pharmaceuticals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93AB6CA-37BD-4DC2-B54C-44518F83E1BB}"/>
                </a:ext>
              </a:extLst>
            </p:cNvPr>
            <p:cNvSpPr txBox="1"/>
            <p:nvPr/>
          </p:nvSpPr>
          <p:spPr>
            <a:xfrm>
              <a:off x="10492686" y="5857291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Food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13363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60912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860879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3015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1EEE325-D12F-4605-A35C-4B6C6848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2FF942B-9FCC-429A-9013-CAA5CB1309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4075" y="4941625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E05C2977-589E-4EAF-9FD9-49676A6378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075" y="555894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E66B6EB5-8A9E-47AD-BE5D-A5A56A974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9186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6F0BE450-39DE-4084-8C20-42ABE5760D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9186" y="5575627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3918C577-F4FC-4096-9EEE-CE442A33FF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4297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A9F7B240-36B2-4290-9497-C55EAB952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297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A1DE7E50-21F4-4B2F-B1A2-A51A6D2D2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89408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6" name="Platshållare för text 8">
            <a:extLst>
              <a:ext uri="{FF2B5EF4-FFF2-40B4-BE49-F238E27FC236}">
                <a16:creationId xmlns:a16="http://schemas.microsoft.com/office/drawing/2014/main" id="{B87B3CDD-7DAC-421E-822B-65C07D9445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9408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368066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67753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_Picture_Emballat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E244347-E697-45FC-87B5-C7C2088CD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8128" y="0"/>
            <a:ext cx="5253872" cy="62341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481862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_Picture_Emballat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69FFFAF-B2A1-4387-BA43-3949D30490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4625" cy="62341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6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9841938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078" y="2767322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18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Headline_Text_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3015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Brödtext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7BD2BD87-FB7B-4331-8224-BA806A6607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8964" y="5195271"/>
            <a:ext cx="1716063" cy="89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5E60"/>
                </a:solidFill>
                <a:latin typeface="Barlow Condensed Bold" panose="00000806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  <a:p>
            <a:pPr lvl="0"/>
            <a:r>
              <a:rPr lang="sv-SE"/>
              <a:t>TYP</a:t>
            </a:r>
          </a:p>
        </p:txBody>
      </p:sp>
      <p:sp>
        <p:nvSpPr>
          <p:cNvPr id="19" name="Platshållare för text 17">
            <a:extLst>
              <a:ext uri="{FF2B5EF4-FFF2-40B4-BE49-F238E27FC236}">
                <a16:creationId xmlns:a16="http://schemas.microsoft.com/office/drawing/2014/main" id="{D413179A-519E-48AD-85F5-EDD81766F7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08665" y="5195271"/>
            <a:ext cx="1716063" cy="89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5E60"/>
                </a:solidFill>
                <a:latin typeface="Barlow Condensed Bold" panose="00000806000000000000" pitchFamily="2" charset="0"/>
              </a:defRPr>
            </a:lvl1pPr>
          </a:lstStyle>
          <a:p>
            <a:pPr lvl="0"/>
            <a:r>
              <a:rPr lang="sv-SE"/>
              <a:t>ANTAL</a:t>
            </a:r>
          </a:p>
          <a:p>
            <a:pPr lvl="0"/>
            <a:r>
              <a:rPr lang="sv-SE"/>
              <a:t>TYP</a:t>
            </a:r>
          </a:p>
        </p:txBody>
      </p:sp>
      <p:sp>
        <p:nvSpPr>
          <p:cNvPr id="20" name="Platshållare för text 17">
            <a:extLst>
              <a:ext uri="{FF2B5EF4-FFF2-40B4-BE49-F238E27FC236}">
                <a16:creationId xmlns:a16="http://schemas.microsoft.com/office/drawing/2014/main" id="{90803408-5B84-477E-9880-AFFDB11961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9562" y="5195271"/>
            <a:ext cx="1716063" cy="89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5E60"/>
                </a:solidFill>
                <a:latin typeface="Barlow Condensed Bold" panose="00000806000000000000" pitchFamily="2" charset="0"/>
              </a:defRPr>
            </a:lvl1pPr>
          </a:lstStyle>
          <a:p>
            <a:pPr lvl="0"/>
            <a:r>
              <a:rPr lang="sv-SE"/>
              <a:t>ANTAL</a:t>
            </a:r>
          </a:p>
          <a:p>
            <a:pPr lvl="0"/>
            <a:r>
              <a:rPr lang="sv-SE"/>
              <a:t>TYP</a:t>
            </a:r>
          </a:p>
        </p:txBody>
      </p:sp>
      <p:sp>
        <p:nvSpPr>
          <p:cNvPr id="21" name="Platshållare för text 17">
            <a:extLst>
              <a:ext uri="{FF2B5EF4-FFF2-40B4-BE49-F238E27FC236}">
                <a16:creationId xmlns:a16="http://schemas.microsoft.com/office/drawing/2014/main" id="{8C70F516-AF74-49B3-89E6-9FBAAF9287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9263" y="5195271"/>
            <a:ext cx="1716063" cy="8908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5E60"/>
                </a:solidFill>
                <a:latin typeface="Barlow Condensed Bold" panose="00000806000000000000" pitchFamily="2" charset="0"/>
              </a:defRPr>
            </a:lvl1pPr>
          </a:lstStyle>
          <a:p>
            <a:pPr lvl="0"/>
            <a:r>
              <a:rPr lang="sv-SE"/>
              <a:t>ANTAL</a:t>
            </a:r>
          </a:p>
          <a:p>
            <a:pPr lvl="0"/>
            <a:r>
              <a:rPr lang="sv-SE"/>
              <a:t>TYP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1EEE325-D12F-4605-A35C-4B6C6848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>
                <a:latin typeface="Barlow Condensed Bold" panose="00000806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7601382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st page_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FD0AF02-5430-4FF9-816B-5DD15F11D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C0ECFE46-6C32-4FDD-BC00-25762D8E4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077" y="4614549"/>
            <a:ext cx="6455843" cy="994400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68078" y="2035281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077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5010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E895254-F499-4775-A7CB-07347D4DD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35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7901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nitts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B4E71C8-DF16-473E-AD65-6E2271BB8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0" cy="62335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5264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Compan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5" y="410289"/>
            <a:ext cx="5891717" cy="9731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5" y="1514104"/>
            <a:ext cx="5891717" cy="348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Barlow" panose="00000500000000000000" pitchFamily="2" charset="0"/>
              </a:defRPr>
            </a:lvl2pPr>
            <a:lvl3pPr>
              <a:defRPr>
                <a:latin typeface="Barlow" panose="00000500000000000000" pitchFamily="2" charset="0"/>
              </a:defRPr>
            </a:lvl3pPr>
            <a:lvl4pPr>
              <a:defRPr>
                <a:latin typeface="Barlow" panose="00000500000000000000" pitchFamily="2" charset="0"/>
              </a:defRPr>
            </a:lvl4pPr>
            <a:lvl5pPr>
              <a:defRPr>
                <a:latin typeface="Barlow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3470F997-4960-48BB-851C-683B237E53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043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F18EA7F-8D64-4F6E-8AED-3E50445F2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043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3DCC6747-EDD0-49D7-9972-FC0364571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6628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57CC2506-93EF-43DA-AF09-2D3C6DDE7B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6628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7B4961D5-295B-4BFB-96E7-D2BF11431E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5136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8" name="Platshållare för text 8">
            <a:extLst>
              <a:ext uri="{FF2B5EF4-FFF2-40B4-BE49-F238E27FC236}">
                <a16:creationId xmlns:a16="http://schemas.microsoft.com/office/drawing/2014/main" id="{DADC1795-2E2A-484A-A4EA-880E42EC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5136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9" name="Platshållare för text 8">
            <a:extLst>
              <a:ext uri="{FF2B5EF4-FFF2-40B4-BE49-F238E27FC236}">
                <a16:creationId xmlns:a16="http://schemas.microsoft.com/office/drawing/2014/main" id="{84554DA5-39AF-4C3F-958F-5D5923580B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67721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20" name="Platshållare för text 8">
            <a:extLst>
              <a:ext uri="{FF2B5EF4-FFF2-40B4-BE49-F238E27FC236}">
                <a16:creationId xmlns:a16="http://schemas.microsoft.com/office/drawing/2014/main" id="{08A8E9BF-04FC-4A46-A2E3-35A6A7FE87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7721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381192732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1FE0C18-2430-45B5-A252-030DBB9EC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7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9482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58835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D054566-0EFD-4331-BF46-49045D85E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993889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37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677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C3270029-7D3B-4FEC-BBF0-388E8CB4E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498287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1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0977"/>
            <a:ext cx="5747994" cy="480254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275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66FF9EF-63F2-49F6-B22C-7447FEF85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78478"/>
            <a:ext cx="5747994" cy="4755046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94069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140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45609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62411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590267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0799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2C195C7-BF87-4305-A9E6-4906235A0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49595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2C195C7-BF87-4305-A9E6-4906235A0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33304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47292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FEF0F9-4389-4DA6-8252-4FC9ED5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61119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920160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E0FB637-25E2-4601-A6AD-1FCD44650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15381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437693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1995960-9209-4CF4-BD80-F5E687B83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48236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656644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F20ECA0-7712-4C48-A44C-A209FED89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984343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43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701515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0D89731-3F0E-4661-BA3E-BA101F788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388239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8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78267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18236CC-CD10-44FB-99FE-E23836745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45831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02229"/>
            <a:ext cx="5747994" cy="473129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9288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0A08D5E-7592-4AE7-8E1A-2594145DF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84391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10385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45291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08166"/>
            <a:ext cx="5747994" cy="4725358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519070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899348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D47B3E-09C9-45F1-A610-ED98ABC66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6" y="0"/>
            <a:ext cx="5253873" cy="62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9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FEF0F9-4389-4DA6-8252-4FC9ED561D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209227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358" y="404283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358" y="1537786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D47B3E-09C9-45F1-A610-ED98ABC66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3" cy="62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8564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22140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8866C2E-FD47-471E-8912-DD7CBDAAA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130901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Her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8D0C18-3863-0B9C-87D9-F76FFAD9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r="26640"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649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Here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00FEF34-8F57-C55A-B1FD-3F0BA750B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32420"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6779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Text_S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25819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C9306D7A-4D5C-43FC-864D-6857AD49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BE669778-B23D-42B2-BE55-7B78B3232F5A}"/>
              </a:ext>
            </a:extLst>
          </p:cNvPr>
          <p:cNvGrpSpPr/>
          <p:nvPr userDrawn="1"/>
        </p:nvGrpSpPr>
        <p:grpSpPr>
          <a:xfrm>
            <a:off x="2195471" y="4501462"/>
            <a:ext cx="7801056" cy="1563848"/>
            <a:chOff x="5726594" y="4859912"/>
            <a:chExt cx="6540225" cy="1311094"/>
          </a:xfrm>
        </p:grpSpPr>
        <p:pic>
          <p:nvPicPr>
            <p:cNvPr id="18" name="Bildobjekt 5">
              <a:extLst>
                <a:ext uri="{FF2B5EF4-FFF2-40B4-BE49-F238E27FC236}">
                  <a16:creationId xmlns:a16="http://schemas.microsoft.com/office/drawing/2014/main" id="{5FD582D9-06C1-4E7F-AABE-96A8CE1E7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49"/>
            <a:stretch/>
          </p:blipFill>
          <p:spPr>
            <a:xfrm>
              <a:off x="6048389" y="4859912"/>
              <a:ext cx="5991267" cy="1003317"/>
            </a:xfrm>
            <a:prstGeom prst="rect">
              <a:avLst/>
            </a:prstGeom>
          </p:spPr>
        </p:pic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88CB0054-FC81-429E-A83D-B0026531554E}"/>
                </a:ext>
              </a:extLst>
            </p:cNvPr>
            <p:cNvSpPr txBox="1"/>
            <p:nvPr/>
          </p:nvSpPr>
          <p:spPr>
            <a:xfrm>
              <a:off x="5726594" y="5859118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algn="ctr" defTabSz="914400" rtl="0" eaLnBrk="1" latinLnBrk="0" hangingPunct="1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Paint</a:t>
              </a: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A309C73E-BCC9-4B05-9D02-ECC2F7A7456E}"/>
                </a:ext>
              </a:extLst>
            </p:cNvPr>
            <p:cNvSpPr txBox="1"/>
            <p:nvPr/>
          </p:nvSpPr>
          <p:spPr>
            <a:xfrm>
              <a:off x="6894441" y="5859117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Chemical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0B91D037-6F09-4FCF-93C9-2971D27C7DF8}"/>
                </a:ext>
              </a:extLst>
            </p:cNvPr>
            <p:cNvSpPr txBox="1"/>
            <p:nvPr/>
          </p:nvSpPr>
          <p:spPr>
            <a:xfrm>
              <a:off x="8103702" y="5859117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Healthcare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FE7265B4-1B05-4DEA-9E81-F6ABE0FA6CD4}"/>
                </a:ext>
              </a:extLst>
            </p:cNvPr>
            <p:cNvSpPr txBox="1"/>
            <p:nvPr/>
          </p:nvSpPr>
          <p:spPr>
            <a:xfrm>
              <a:off x="9356870" y="5863229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Pharmaceuticals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93AB6CA-37BD-4DC2-B54C-44518F83E1BB}"/>
                </a:ext>
              </a:extLst>
            </p:cNvPr>
            <p:cNvSpPr txBox="1"/>
            <p:nvPr/>
          </p:nvSpPr>
          <p:spPr>
            <a:xfrm>
              <a:off x="10492686" y="5857291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Food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04291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4220276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33464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Text_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3015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1EEE325-D12F-4605-A35C-4B6C6848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2FF942B-9FCC-429A-9013-CAA5CB1309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4075" y="4941625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E05C2977-589E-4EAF-9FD9-49676A6378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075" y="555894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E66B6EB5-8A9E-47AD-BE5D-A5A56A974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9186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6F0BE450-39DE-4084-8C20-42ABE5760D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9186" y="5575627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3918C577-F4FC-4096-9EEE-CE442A33FF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4297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A9F7B240-36B2-4290-9497-C55EAB952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297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A1DE7E50-21F4-4B2F-B1A2-A51A6D2D2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89408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6" name="Platshållare för text 8">
            <a:extLst>
              <a:ext uri="{FF2B5EF4-FFF2-40B4-BE49-F238E27FC236}">
                <a16:creationId xmlns:a16="http://schemas.microsoft.com/office/drawing/2014/main" id="{B87B3CDD-7DAC-421E-822B-65C07D9445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9408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110654003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icture_Emballat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E244347-E697-45FC-87B5-C7C2088CD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8128" y="0"/>
            <a:ext cx="5253872" cy="62341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704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71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31395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icture_Emballat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69FFFAF-B2A1-4387-BA43-3949D30490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4625" cy="62341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6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09012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8078" y="2767322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04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E0FB637-25E2-4601-A6AD-1FCD44650B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5184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01326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1995960-9209-4CF4-BD80-F5E687B83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2068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7029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F20ECA0-7712-4C48-A44C-A209FED89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7642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16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0D89731-3F0E-4661-BA3E-BA101F788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5215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436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2439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E895254-F499-4775-A7CB-07347D4DD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35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63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18236CC-CD10-44FB-99FE-E238367453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6335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02229"/>
            <a:ext cx="5747994" cy="4731295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7114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0A08D5E-7592-4AE7-8E1A-2594145DF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8087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10385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3909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08166"/>
            <a:ext cx="5747994" cy="4725358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2327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1551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D47B3E-09C9-45F1-A610-ED98ABC66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6" y="0"/>
            <a:ext cx="5253873" cy="62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40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358" y="404283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4358" y="1537786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D47B3E-09C9-45F1-A610-ED98ABC66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3" cy="62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78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88339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8866C2E-FD47-471E-8912-DD7CBDAAA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533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vsnittsrubrik_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5B4E71C8-DF16-473E-AD65-6E2271BB8C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"/>
            <a:ext cx="12192000" cy="62335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692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Her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C8D0C18-3863-0B9C-87D9-F76FFAD9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r="26640"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81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Here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00FEF34-8F57-C55A-B1FD-3F0BA750B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32420"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30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Text_S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25819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C9306D7A-4D5C-43FC-864D-6857AD49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BE669778-B23D-42B2-BE55-7B78B3232F5A}"/>
              </a:ext>
            </a:extLst>
          </p:cNvPr>
          <p:cNvGrpSpPr/>
          <p:nvPr userDrawn="1"/>
        </p:nvGrpSpPr>
        <p:grpSpPr>
          <a:xfrm>
            <a:off x="2195471" y="4501461"/>
            <a:ext cx="7801056" cy="1715053"/>
            <a:chOff x="5726594" y="4859912"/>
            <a:chExt cx="6540225" cy="1437861"/>
          </a:xfrm>
        </p:grpSpPr>
        <p:pic>
          <p:nvPicPr>
            <p:cNvPr id="18" name="Bildobjekt 5">
              <a:extLst>
                <a:ext uri="{FF2B5EF4-FFF2-40B4-BE49-F238E27FC236}">
                  <a16:creationId xmlns:a16="http://schemas.microsoft.com/office/drawing/2014/main" id="{5FD582D9-06C1-4E7F-AABE-96A8CE1E7B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349"/>
            <a:stretch/>
          </p:blipFill>
          <p:spPr>
            <a:xfrm>
              <a:off x="6048389" y="4859912"/>
              <a:ext cx="5991267" cy="1003317"/>
            </a:xfrm>
            <a:prstGeom prst="rect">
              <a:avLst/>
            </a:prstGeom>
          </p:spPr>
        </p:pic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88CB0054-FC81-429E-A83D-B0026531554E}"/>
                </a:ext>
              </a:extLst>
            </p:cNvPr>
            <p:cNvSpPr txBox="1"/>
            <p:nvPr/>
          </p:nvSpPr>
          <p:spPr>
            <a:xfrm>
              <a:off x="5726594" y="5859118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algn="ctr" defTabSz="914400" rtl="0" eaLnBrk="1" latinLnBrk="0" hangingPunct="1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Paint</a:t>
              </a: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A309C73E-BCC9-4B05-9D02-ECC2F7A7456E}"/>
                </a:ext>
              </a:extLst>
            </p:cNvPr>
            <p:cNvSpPr txBox="1"/>
            <p:nvPr/>
          </p:nvSpPr>
          <p:spPr>
            <a:xfrm>
              <a:off x="6894441" y="5859117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Chemical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0B91D037-6F09-4FCF-93C9-2971D27C7DF8}"/>
                </a:ext>
              </a:extLst>
            </p:cNvPr>
            <p:cNvSpPr txBox="1"/>
            <p:nvPr/>
          </p:nvSpPr>
          <p:spPr>
            <a:xfrm>
              <a:off x="8103702" y="5859117"/>
              <a:ext cx="1774133" cy="43865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Beauty and</a:t>
              </a:r>
            </a:p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Personal Care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FE7265B4-1B05-4DEA-9E81-F6ABE0FA6CD4}"/>
                </a:ext>
              </a:extLst>
            </p:cNvPr>
            <p:cNvSpPr txBox="1"/>
            <p:nvPr/>
          </p:nvSpPr>
          <p:spPr>
            <a:xfrm>
              <a:off x="9356870" y="5863229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Pharmaceuticals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93AB6CA-37BD-4DC2-B54C-44518F83E1BB}"/>
                </a:ext>
              </a:extLst>
            </p:cNvPr>
            <p:cNvSpPr txBox="1"/>
            <p:nvPr/>
          </p:nvSpPr>
          <p:spPr>
            <a:xfrm>
              <a:off x="10492686" y="5857291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Food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895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1019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4593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_Text_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3015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1EEE325-D12F-4605-A35C-4B6C6848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2FF942B-9FCC-429A-9013-CAA5CB1309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4075" y="4941625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E05C2977-589E-4EAF-9FD9-49676A6378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075" y="555894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E66B6EB5-8A9E-47AD-BE5D-A5A56A974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9186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6F0BE450-39DE-4084-8C20-42ABE5760D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9186" y="5575627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3918C577-F4FC-4096-9EEE-CE442A33FF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4297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A9F7B240-36B2-4290-9497-C55EAB952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297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A1DE7E50-21F4-4B2F-B1A2-A51A6D2D2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89408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6" name="Platshållare för text 8">
            <a:extLst>
              <a:ext uri="{FF2B5EF4-FFF2-40B4-BE49-F238E27FC236}">
                <a16:creationId xmlns:a16="http://schemas.microsoft.com/office/drawing/2014/main" id="{B87B3CDD-7DAC-421E-822B-65C07D9445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9408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3723226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icture_Emballat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E244347-E697-45FC-87B5-C7C2088CD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8128" y="0"/>
            <a:ext cx="5253872" cy="62341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25910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Picture_Emballato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69FFFAF-B2A1-4387-BA43-3949D30490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4625" cy="62341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6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1599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8078" y="2767322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129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rst page_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FD0AF02-5430-4FF9-816B-5DD15F11D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58001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C0ECFE46-6C32-4FDD-BC00-25762D8E4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077" y="4614549"/>
            <a:ext cx="6455843" cy="994400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078" y="2035281"/>
            <a:ext cx="6455843" cy="1323356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20828-9926-4D7E-A3E0-E1EF7EF7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2291" y="568578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DCC9BB-AE59-AD47-9FE1-64C1540AAD3A}" type="datetimeFigureOut">
              <a:rPr lang="sv-SE" smtClean="0"/>
              <a:t>2023-04-12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938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Compan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5" y="410289"/>
            <a:ext cx="5891717" cy="9731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5" y="1514104"/>
            <a:ext cx="5891717" cy="348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Barlow" panose="00000500000000000000" pitchFamily="2" charset="0"/>
              </a:defRPr>
            </a:lvl2pPr>
            <a:lvl3pPr>
              <a:defRPr>
                <a:latin typeface="Barlow" panose="00000500000000000000" pitchFamily="2" charset="0"/>
              </a:defRPr>
            </a:lvl3pPr>
            <a:lvl4pPr>
              <a:defRPr>
                <a:latin typeface="Barlow" panose="00000500000000000000" pitchFamily="2" charset="0"/>
              </a:defRPr>
            </a:lvl4pPr>
            <a:lvl5pPr>
              <a:defRPr>
                <a:latin typeface="Barlow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3470F997-4960-48BB-851C-683B237E53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043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F18EA7F-8D64-4F6E-8AED-3E50445F2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043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3DCC6747-EDD0-49D7-9972-FC0364571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6628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57CC2506-93EF-43DA-AF09-2D3C6DDE7B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6628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7B4961D5-295B-4BFB-96E7-D2BF11431E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5136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8" name="Platshållare för text 8">
            <a:extLst>
              <a:ext uri="{FF2B5EF4-FFF2-40B4-BE49-F238E27FC236}">
                <a16:creationId xmlns:a16="http://schemas.microsoft.com/office/drawing/2014/main" id="{DADC1795-2E2A-484A-A4EA-880E42EC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5136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9" name="Platshållare för text 8">
            <a:extLst>
              <a:ext uri="{FF2B5EF4-FFF2-40B4-BE49-F238E27FC236}">
                <a16:creationId xmlns:a16="http://schemas.microsoft.com/office/drawing/2014/main" id="{84554DA5-39AF-4C3F-958F-5D5923580B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67721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20" name="Platshållare för text 8">
            <a:extLst>
              <a:ext uri="{FF2B5EF4-FFF2-40B4-BE49-F238E27FC236}">
                <a16:creationId xmlns:a16="http://schemas.microsoft.com/office/drawing/2014/main" id="{08A8E9BF-04FC-4A46-A2E3-35A6A7FE87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7721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15723597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rst page_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6E409DC6-48A1-4EA4-911D-E769058D3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5474" t="3077" r="43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C0ECFE46-6C32-4FDD-BC00-25762D8E4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077" y="4614549"/>
            <a:ext cx="6455843" cy="994400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err="1"/>
              <a:t>Headline</a:t>
            </a:r>
            <a:endParaRPr lang="en-US"/>
          </a:p>
        </p:txBody>
      </p:sp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078" y="2035281"/>
            <a:ext cx="6455843" cy="1323356"/>
          </a:xfrm>
          <a:prstGeom prst="rect">
            <a:avLst/>
          </a:prstGeom>
        </p:spPr>
      </p:pic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EC420828-9926-4D7E-A3E0-E1EF7EF7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2291" y="568578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DCC9BB-AE59-AD47-9FE1-64C1540AAD3A}" type="datetimeFigureOut">
              <a:rPr lang="sv-SE" smtClean="0"/>
              <a:t>2023-04-12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1392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905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E895254-F499-4775-A7CB-07347D4DD8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233524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5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314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_Company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5" y="410289"/>
            <a:ext cx="5891717" cy="9731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5" y="1514104"/>
            <a:ext cx="5891717" cy="34809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Barlow" panose="00000500000000000000" pitchFamily="2" charset="0"/>
              </a:defRPr>
            </a:lvl2pPr>
            <a:lvl3pPr>
              <a:defRPr>
                <a:latin typeface="Barlow" panose="00000500000000000000" pitchFamily="2" charset="0"/>
              </a:defRPr>
            </a:lvl3pPr>
            <a:lvl4pPr>
              <a:defRPr>
                <a:latin typeface="Barlow" panose="00000500000000000000" pitchFamily="2" charset="0"/>
              </a:defRPr>
            </a:lvl4pPr>
            <a:lvl5pPr>
              <a:defRPr>
                <a:latin typeface="Barlow" panose="00000500000000000000" pitchFamily="2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3470F997-4960-48BB-851C-683B237E53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4043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F18EA7F-8D64-4F6E-8AED-3E50445F2E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043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3DCC6747-EDD0-49D7-9972-FC03645711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26628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57CC2506-93EF-43DA-AF09-2D3C6DDE7B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26628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7B4961D5-295B-4BFB-96E7-D2BF11431E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5136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8" name="Platshållare för text 8">
            <a:extLst>
              <a:ext uri="{FF2B5EF4-FFF2-40B4-BE49-F238E27FC236}">
                <a16:creationId xmlns:a16="http://schemas.microsoft.com/office/drawing/2014/main" id="{DADC1795-2E2A-484A-A4EA-880E42EC17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5136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9" name="Platshållare för text 8">
            <a:extLst>
              <a:ext uri="{FF2B5EF4-FFF2-40B4-BE49-F238E27FC236}">
                <a16:creationId xmlns:a16="http://schemas.microsoft.com/office/drawing/2014/main" id="{84554DA5-39AF-4C3F-958F-5D5923580B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67721" y="521233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20" name="Platshållare för text 8">
            <a:extLst>
              <a:ext uri="{FF2B5EF4-FFF2-40B4-BE49-F238E27FC236}">
                <a16:creationId xmlns:a16="http://schemas.microsoft.com/office/drawing/2014/main" id="{08A8E9BF-04FC-4A46-A2E3-35A6A7FE87C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67721" y="5643756"/>
            <a:ext cx="1328279" cy="3559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27633375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1FE0C18-2430-45B5-A252-030DBB9EC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7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82534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D054566-0EFD-4331-BF46-49045D85E9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76482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37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82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C3270029-7D3B-4FEC-BBF0-388E8CB4E9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085386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1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0977"/>
            <a:ext cx="5747994" cy="480254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57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66FF9EF-63F2-49F6-B22C-7447FEF85C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78478"/>
            <a:ext cx="5747994" cy="4755046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529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1FE0C18-2430-45B5-A252-030DBB9EC9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7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1887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48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58990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71543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A90ACD-1B15-4913-B940-84CE89E6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018477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775571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A2C195C7-BF87-4305-A9E6-4906235A07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57890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3540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6FEF0F9-4389-4DA6-8252-4FC9ED561D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8801478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99461DE-29DA-46F7-9C8C-62CD14C96E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453522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E0FB637-25E2-4601-A6AD-1FCD4465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27002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BD054566-0EFD-4331-BF46-49045D85E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359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892761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1995960-9209-4CF4-BD80-F5E687B83C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415207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ext_Picture_Me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A59E85E-B12F-4991-828C-9639E434CB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553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126887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ext_Picture_Meta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FF20ECA0-7712-4C48-A44C-A209FED89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3607036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565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Tub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60D89731-3F0E-4661-BA3E-BA101F788F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383692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275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0353"/>
            <a:ext cx="5747994" cy="474317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672020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18236CC-CD10-44FB-99FE-E23836745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01544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02229"/>
            <a:ext cx="5747994" cy="473129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0032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375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6914"/>
            <a:ext cx="5747994" cy="4796610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pic>
        <p:nvPicPr>
          <p:cNvPr id="10" name="Bildobjekt 9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5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00A08D5E-7592-4AE7-8E1A-2594145DF4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227039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10385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33631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08166"/>
            <a:ext cx="5747994" cy="4725358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417132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Metal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0E12CD4-1B08-42CC-8153-524ECC01F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912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96291"/>
            <a:ext cx="5747994" cy="473723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864799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0D56B4C-6788-48D8-84EB-12F0215E41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67543"/>
            <a:ext cx="5747994" cy="466598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49803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8866C2E-FD47-471E-8912-DD7CBDAAA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731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66834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D365DA06-9090-446E-867F-FD19936C92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287906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Herenc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8866C2E-FD47-471E-8912-DD7CBDAAA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6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01962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_Picture_Here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AE244347-E697-45FC-87B5-C7C2088CD1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8128" y="0"/>
            <a:ext cx="5253872" cy="623411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5709134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_Picture_Herenco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69FFFAF-B2A1-4387-BA43-3949D30490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4625" cy="623411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89"/>
            <a:ext cx="5747994" cy="9969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531917"/>
            <a:ext cx="5747994" cy="470160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616155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inomhus, kök, disk, mikroskop&#10;&#10;Automatiskt genererad beskrivning">
            <a:extLst>
              <a:ext uri="{FF2B5EF4-FFF2-40B4-BE49-F238E27FC236}">
                <a16:creationId xmlns:a16="http://schemas.microsoft.com/office/drawing/2014/main" id="{C3270029-7D3B-4FEC-BBF0-388E8CB4E9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95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95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52075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8A99553-ECC7-4FF3-A42F-48ED6E0AB0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098" y="1788889"/>
            <a:ext cx="9807804" cy="41877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7" name="Platshållare för text 2">
            <a:extLst>
              <a:ext uri="{FF2B5EF4-FFF2-40B4-BE49-F238E27FC236}">
                <a16:creationId xmlns:a16="http://schemas.microsoft.com/office/drawing/2014/main" id="{E3715115-6214-4C07-9AFC-0CC049DBEA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213" y="658813"/>
            <a:ext cx="9807575" cy="9382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53705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_Picture_Here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>
            <a:extLst>
              <a:ext uri="{FF2B5EF4-FFF2-40B4-BE49-F238E27FC236}">
                <a16:creationId xmlns:a16="http://schemas.microsoft.com/office/drawing/2014/main" id="{26528761-103C-4BED-BEBB-D4D055025E00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322595" y="559468"/>
            <a:ext cx="5624763" cy="5227721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ett diagram</a:t>
            </a:r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14104"/>
            <a:ext cx="5747994" cy="471942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64033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3015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F1EEE325-D12F-4605-A35C-4B6C6848E9A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2FF942B-9FCC-429A-9013-CAA5CB1309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14075" y="4941625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E05C2977-589E-4EAF-9FD9-49676A6378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14075" y="555894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E66B6EB5-8A9E-47AD-BE5D-A5A56A974E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9186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2" name="Platshållare för text 8">
            <a:extLst>
              <a:ext uri="{FF2B5EF4-FFF2-40B4-BE49-F238E27FC236}">
                <a16:creationId xmlns:a16="http://schemas.microsoft.com/office/drawing/2014/main" id="{6F0BE450-39DE-4084-8C20-42ABE5760D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39186" y="5575627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3" name="Platshållare för text 8">
            <a:extLst>
              <a:ext uri="{FF2B5EF4-FFF2-40B4-BE49-F238E27FC236}">
                <a16:creationId xmlns:a16="http://schemas.microsoft.com/office/drawing/2014/main" id="{3918C577-F4FC-4096-9EEE-CE442A33FF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4297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4" name="Platshållare för text 8">
            <a:extLst>
              <a:ext uri="{FF2B5EF4-FFF2-40B4-BE49-F238E27FC236}">
                <a16:creationId xmlns:a16="http://schemas.microsoft.com/office/drawing/2014/main" id="{A9F7B240-36B2-4290-9497-C55EAB9527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4297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  <p:sp>
        <p:nvSpPr>
          <p:cNvPr id="15" name="Platshållare för text 8">
            <a:extLst>
              <a:ext uri="{FF2B5EF4-FFF2-40B4-BE49-F238E27FC236}">
                <a16:creationId xmlns:a16="http://schemas.microsoft.com/office/drawing/2014/main" id="{A1DE7E50-21F4-4B2F-B1A2-A51A6D2D2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89408" y="4950303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600" b="1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ANTAL</a:t>
            </a:r>
          </a:p>
        </p:txBody>
      </p:sp>
      <p:sp>
        <p:nvSpPr>
          <p:cNvPr id="16" name="Platshållare för text 8">
            <a:extLst>
              <a:ext uri="{FF2B5EF4-FFF2-40B4-BE49-F238E27FC236}">
                <a16:creationId xmlns:a16="http://schemas.microsoft.com/office/drawing/2014/main" id="{B87B3CDD-7DAC-421E-822B-65C07D9445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9408" y="5567621"/>
            <a:ext cx="2271215" cy="60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sv-SE" sz="1200" kern="1200" dirty="0">
                <a:solidFill>
                  <a:srgbClr val="005E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TYP</a:t>
            </a:r>
          </a:p>
        </p:txBody>
      </p:sp>
    </p:spTree>
    <p:extLst>
      <p:ext uri="{BB962C8B-B14F-4D97-AF65-F5344CB8AC3E}">
        <p14:creationId xmlns:p14="http://schemas.microsoft.com/office/powerpoint/2010/main" val="7985837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_Text_Se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7">
            <a:extLst>
              <a:ext uri="{FF2B5EF4-FFF2-40B4-BE49-F238E27FC236}">
                <a16:creationId xmlns:a16="http://schemas.microsoft.com/office/drawing/2014/main" id="{34231A72-94E6-4440-963E-12566E72A0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8920" y="1693356"/>
            <a:ext cx="10654159" cy="30151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Text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EAA99CE8-3E43-41DF-9F5C-14BAFFB7CF43}"/>
              </a:ext>
            </a:extLst>
          </p:cNvPr>
          <p:cNvGrpSpPr/>
          <p:nvPr/>
        </p:nvGrpSpPr>
        <p:grpSpPr>
          <a:xfrm>
            <a:off x="2231609" y="4223574"/>
            <a:ext cx="7728779" cy="1162469"/>
            <a:chOff x="4538040" y="5008537"/>
            <a:chExt cx="7728779" cy="1162469"/>
          </a:xfrm>
        </p:grpSpPr>
        <p:pic>
          <p:nvPicPr>
            <p:cNvPr id="9" name="Bildobjekt 5">
              <a:extLst>
                <a:ext uri="{FF2B5EF4-FFF2-40B4-BE49-F238E27FC236}">
                  <a16:creationId xmlns:a16="http://schemas.microsoft.com/office/drawing/2014/main" id="{F1A77DD7-45A3-4E61-BCCC-4292915E1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0086" y="5008537"/>
              <a:ext cx="6702286" cy="804745"/>
            </a:xfrm>
            <a:prstGeom prst="rect">
              <a:avLst/>
            </a:prstGeom>
          </p:spPr>
        </p:pic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18491C04-9A05-44E2-A1D4-AA0FAA962DFB}"/>
                </a:ext>
              </a:extLst>
            </p:cNvPr>
            <p:cNvSpPr txBox="1"/>
            <p:nvPr/>
          </p:nvSpPr>
          <p:spPr>
            <a:xfrm>
              <a:off x="5726594" y="5859118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algn="ctr" defTabSz="914400" rtl="0" eaLnBrk="1" latinLnBrk="0" hangingPunct="1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Paint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0F9A7C0D-02AE-4C71-918F-BD8FD81871E2}"/>
                </a:ext>
              </a:extLst>
            </p:cNvPr>
            <p:cNvSpPr txBox="1"/>
            <p:nvPr/>
          </p:nvSpPr>
          <p:spPr>
            <a:xfrm>
              <a:off x="4538040" y="5856714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Lifestyle</a:t>
              </a:r>
              <a:endParaRPr lang="sv-S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04791898-5F49-4F2F-80D4-23CAA3C4562A}"/>
                </a:ext>
              </a:extLst>
            </p:cNvPr>
            <p:cNvSpPr txBox="1"/>
            <p:nvPr/>
          </p:nvSpPr>
          <p:spPr>
            <a:xfrm>
              <a:off x="6894441" y="5859117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Chemical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E72CC151-BE5E-4E8E-8A65-2F373FF81EA5}"/>
                </a:ext>
              </a:extLst>
            </p:cNvPr>
            <p:cNvSpPr txBox="1"/>
            <p:nvPr/>
          </p:nvSpPr>
          <p:spPr>
            <a:xfrm>
              <a:off x="8103702" y="5859117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Healthcare</a:t>
              </a: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D98EF4DB-F388-421B-BA58-B2B1B29B0970}"/>
                </a:ext>
              </a:extLst>
            </p:cNvPr>
            <p:cNvSpPr txBox="1"/>
            <p:nvPr/>
          </p:nvSpPr>
          <p:spPr>
            <a:xfrm>
              <a:off x="9356870" y="5863229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Pharmaceuticals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71005C90-D66E-4507-98E2-C3D9BE06E0A2}"/>
                </a:ext>
              </a:extLst>
            </p:cNvPr>
            <p:cNvSpPr txBox="1"/>
            <p:nvPr/>
          </p:nvSpPr>
          <p:spPr>
            <a:xfrm>
              <a:off x="10492686" y="5857291"/>
              <a:ext cx="1774133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sv-SE" sz="1400" kern="1200" err="1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Food</a:t>
              </a:r>
              <a:endParaRPr lang="sv-SE" sz="1400" kern="1200">
                <a:solidFill>
                  <a:schemeClr val="tx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C9306D7A-4D5C-43FC-864D-6857AD497F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8921" y="658813"/>
            <a:ext cx="10654158" cy="93821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err="1"/>
              <a:t>Headline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83913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2">
            <a:extLst>
              <a:ext uri="{FF2B5EF4-FFF2-40B4-BE49-F238E27FC236}">
                <a16:creationId xmlns:a16="http://schemas.microsoft.com/office/drawing/2014/main" id="{15761B6C-0E3F-4ADB-8B66-96C712D378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8078" y="2767322"/>
            <a:ext cx="6455843" cy="132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008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>
            <a:extLst>
              <a:ext uri="{FF2B5EF4-FFF2-40B4-BE49-F238E27FC236}">
                <a16:creationId xmlns:a16="http://schemas.microsoft.com/office/drawing/2014/main" id="{44D28D9B-9A4A-4D21-A7DD-593EAB3F4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971642"/>
            <a:ext cx="10515600" cy="914716"/>
          </a:xfrm>
          <a:prstGeom prst="rect">
            <a:avLst/>
          </a:prstGeom>
        </p:spPr>
        <p:txBody>
          <a:bodyPr/>
          <a:lstStyle>
            <a:lvl1pPr algn="ctr">
              <a:defRPr sz="5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/>
              <a:t>Avsnittsrubrik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895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Embal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31FE0C18-2430-45B5-A252-030DBB9EC9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724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60665"/>
            <a:ext cx="5747994" cy="4772859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247670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96131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430977"/>
            <a:ext cx="5747994" cy="4802547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054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C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90"/>
            <a:ext cx="5747994" cy="9850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20042"/>
            <a:ext cx="5747994" cy="471348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F735B77-41E7-4867-AB15-73BB90C69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15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_Picture_Plastic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18236CC-CD10-44FB-99FE-E238367453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8128" y="0"/>
            <a:ext cx="5253872" cy="623352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3BB5D83-6652-431A-AEC9-11FDB0B7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6" y="410289"/>
            <a:ext cx="5747994" cy="1002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5342119-DD18-4B36-8AD5-C3BF57675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543792"/>
            <a:ext cx="5747994" cy="468973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9407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90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slideLayout" Target="../slideLayouts/slideLayout9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89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45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9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91.xml"/><Relationship Id="rId48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image" Target="../media/image1.emf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theme" Target="../theme/theme4.xml"/><Relationship Id="rId8" Type="http://schemas.openxmlformats.org/officeDocument/2006/relationships/slideLayout" Target="../slideLayouts/slideLayout11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slideLayout" Target="../slideLayouts/slideLayout179.xml"/><Relationship Id="rId39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187.xml"/><Relationship Id="rId42" Type="http://schemas.openxmlformats.org/officeDocument/2006/relationships/slideLayout" Target="../slideLayouts/slideLayout195.xml"/><Relationship Id="rId47" Type="http://schemas.openxmlformats.org/officeDocument/2006/relationships/slideLayout" Target="../slideLayouts/slideLayout200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33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91.xml"/><Relationship Id="rId46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2.xml"/><Relationship Id="rId41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32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90.xml"/><Relationship Id="rId40" Type="http://schemas.openxmlformats.org/officeDocument/2006/relationships/slideLayout" Target="../slideLayouts/slideLayout193.xml"/><Relationship Id="rId45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81.xml"/><Relationship Id="rId36" Type="http://schemas.openxmlformats.org/officeDocument/2006/relationships/slideLayout" Target="../slideLayouts/slideLayout189.xml"/><Relationship Id="rId49" Type="http://schemas.openxmlformats.org/officeDocument/2006/relationships/theme" Target="../theme/theme5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31" Type="http://schemas.openxmlformats.org/officeDocument/2006/relationships/slideLayout" Target="../slideLayouts/slideLayout184.xml"/><Relationship Id="rId44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8.xml"/><Relationship Id="rId43" Type="http://schemas.openxmlformats.org/officeDocument/2006/relationships/slideLayout" Target="../slideLayouts/slideLayout196.xml"/><Relationship Id="rId48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1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EE30E94-127B-4027-A402-DA9722289686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229874" y="6470015"/>
            <a:ext cx="1689100" cy="2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3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8" r:id="rId3"/>
    <p:sldLayoutId id="2147483712" r:id="rId4"/>
    <p:sldLayoutId id="2147483660" r:id="rId5"/>
    <p:sldLayoutId id="2147483650" r:id="rId6"/>
    <p:sldLayoutId id="2147483678" r:id="rId7"/>
    <p:sldLayoutId id="2147483680" r:id="rId8"/>
    <p:sldLayoutId id="2147483679" r:id="rId9"/>
    <p:sldLayoutId id="2147483656" r:id="rId10"/>
    <p:sldLayoutId id="2147483663" r:id="rId11"/>
    <p:sldLayoutId id="2147483657" r:id="rId12"/>
    <p:sldLayoutId id="2147483664" r:id="rId13"/>
    <p:sldLayoutId id="2147483686" r:id="rId14"/>
    <p:sldLayoutId id="2147483685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5" r:id="rId22"/>
    <p:sldLayoutId id="2147483694" r:id="rId23"/>
    <p:sldLayoutId id="2147483696" r:id="rId24"/>
    <p:sldLayoutId id="2147483697" r:id="rId25"/>
    <p:sldLayoutId id="2147483658" r:id="rId26"/>
    <p:sldLayoutId id="2147483665" r:id="rId27"/>
    <p:sldLayoutId id="2147483659" r:id="rId28"/>
    <p:sldLayoutId id="2147483666" r:id="rId29"/>
    <p:sldLayoutId id="2147483671" r:id="rId30"/>
    <p:sldLayoutId id="2147483670" r:id="rId31"/>
    <p:sldLayoutId id="2147483673" r:id="rId32"/>
    <p:sldLayoutId id="2147483672" r:id="rId33"/>
    <p:sldLayoutId id="2147483675" r:id="rId34"/>
    <p:sldLayoutId id="2147483674" r:id="rId35"/>
    <p:sldLayoutId id="2147483710" r:id="rId36"/>
    <p:sldLayoutId id="2147483711" r:id="rId37"/>
    <p:sldLayoutId id="2147483676" r:id="rId38"/>
    <p:sldLayoutId id="2147483677" r:id="rId39"/>
    <p:sldLayoutId id="2147483714" r:id="rId40"/>
    <p:sldLayoutId id="2147483715" r:id="rId41"/>
    <p:sldLayoutId id="2147483683" r:id="rId42"/>
    <p:sldLayoutId id="2147483654" r:id="rId43"/>
    <p:sldLayoutId id="2147483713" r:id="rId44"/>
    <p:sldLayoutId id="2147483669" r:id="rId45"/>
    <p:sldLayoutId id="2147483709" r:id="rId46"/>
    <p:sldLayoutId id="2147483708" r:id="rId47"/>
    <p:sldLayoutId id="2147483684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EE30E94-127B-4027-A402-DA9722289686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4" y="6470015"/>
            <a:ext cx="1689100" cy="2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5D0D1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EE30E94-127B-4027-A402-DA972228968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874" y="6470015"/>
            <a:ext cx="1689100" cy="2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6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EE30E94-127B-4027-A402-DA9722289686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29874" y="6470015"/>
            <a:ext cx="1689100" cy="2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  <p:sldLayoutId id="2147483798" r:id="rId22"/>
    <p:sldLayoutId id="2147483799" r:id="rId23"/>
    <p:sldLayoutId id="2147483800" r:id="rId24"/>
    <p:sldLayoutId id="2147483801" r:id="rId25"/>
    <p:sldLayoutId id="2147483802" r:id="rId26"/>
    <p:sldLayoutId id="2147483803" r:id="rId27"/>
    <p:sldLayoutId id="2147483804" r:id="rId28"/>
    <p:sldLayoutId id="2147483805" r:id="rId29"/>
    <p:sldLayoutId id="2147483806" r:id="rId30"/>
    <p:sldLayoutId id="2147483807" r:id="rId31"/>
    <p:sldLayoutId id="2147483808" r:id="rId32"/>
    <p:sldLayoutId id="2147483809" r:id="rId33"/>
    <p:sldLayoutId id="2147483810" r:id="rId34"/>
    <p:sldLayoutId id="2147483811" r:id="rId35"/>
    <p:sldLayoutId id="2147483812" r:id="rId36"/>
    <p:sldLayoutId id="2147483813" r:id="rId37"/>
    <p:sldLayoutId id="2147483814" r:id="rId38"/>
    <p:sldLayoutId id="2147483815" r:id="rId39"/>
    <p:sldLayoutId id="2147483816" r:id="rId40"/>
    <p:sldLayoutId id="2147483817" r:id="rId41"/>
    <p:sldLayoutId id="2147483818" r:id="rId42"/>
    <p:sldLayoutId id="2147483819" r:id="rId43"/>
    <p:sldLayoutId id="2147483820" r:id="rId44"/>
    <p:sldLayoutId id="2147483821" r:id="rId45"/>
    <p:sldLayoutId id="2147483822" r:id="rId46"/>
    <p:sldLayoutId id="2147483823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EE30E94-127B-4027-A402-DA9722289686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229874" y="6470015"/>
            <a:ext cx="1689100" cy="2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61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  <p:sldLayoutId id="2147483853" r:id="rId29"/>
    <p:sldLayoutId id="2147483854" r:id="rId30"/>
    <p:sldLayoutId id="2147483855" r:id="rId31"/>
    <p:sldLayoutId id="2147483856" r:id="rId32"/>
    <p:sldLayoutId id="2147483857" r:id="rId33"/>
    <p:sldLayoutId id="2147483858" r:id="rId34"/>
    <p:sldLayoutId id="2147483859" r:id="rId35"/>
    <p:sldLayoutId id="2147483860" r:id="rId36"/>
    <p:sldLayoutId id="2147483861" r:id="rId37"/>
    <p:sldLayoutId id="2147483862" r:id="rId38"/>
    <p:sldLayoutId id="2147483863" r:id="rId39"/>
    <p:sldLayoutId id="2147483864" r:id="rId40"/>
    <p:sldLayoutId id="2147483865" r:id="rId41"/>
    <p:sldLayoutId id="2147483866" r:id="rId42"/>
    <p:sldLayoutId id="2147483867" r:id="rId43"/>
    <p:sldLayoutId id="2147483868" r:id="rId44"/>
    <p:sldLayoutId id="2147483869" r:id="rId45"/>
    <p:sldLayoutId id="2147483870" r:id="rId46"/>
    <p:sldLayoutId id="2147483871" r:id="rId47"/>
    <p:sldLayoutId id="214748387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71.svg"/><Relationship Id="rId5" Type="http://schemas.openxmlformats.org/officeDocument/2006/relationships/image" Target="../media/image64.png"/><Relationship Id="rId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mailto:maria.edqvist-schultz@emballator.com" TargetMode="External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3.png"/><Relationship Id="rId5" Type="http://schemas.openxmlformats.org/officeDocument/2006/relationships/image" Target="../media/image67.jpg"/><Relationship Id="rId4" Type="http://schemas.openxmlformats.org/officeDocument/2006/relationships/hyperlink" Target="mailto:mats.jeppsson@emballator.s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0.svg"/><Relationship Id="rId18" Type="http://schemas.openxmlformats.org/officeDocument/2006/relationships/image" Target="../media/image52.png"/><Relationship Id="rId3" Type="http://schemas.openxmlformats.org/officeDocument/2006/relationships/tags" Target="../tags/tag2.xml"/><Relationship Id="rId21" Type="http://schemas.openxmlformats.org/officeDocument/2006/relationships/image" Target="../media/image58.svg"/><Relationship Id="rId7" Type="http://schemas.openxmlformats.org/officeDocument/2006/relationships/tags" Target="../tags/tag6.xml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tags" Target="../tags/tag1.xml"/><Relationship Id="rId16" Type="http://schemas.openxmlformats.org/officeDocument/2006/relationships/image" Target="../media/image51.png"/><Relationship Id="rId20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image" Target="../media/image48.emf"/><Relationship Id="rId5" Type="http://schemas.openxmlformats.org/officeDocument/2006/relationships/tags" Target="../tags/tag4.xml"/><Relationship Id="rId15" Type="http://schemas.openxmlformats.org/officeDocument/2006/relationships/image" Target="../media/image52.svg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56.svg"/><Relationship Id="rId4" Type="http://schemas.openxmlformats.org/officeDocument/2006/relationships/tags" Target="../tags/tag3.xml"/><Relationship Id="rId9" Type="http://schemas.openxmlformats.org/officeDocument/2006/relationships/notesSlide" Target="../notesSlides/notesSlide3.xml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tags" Target="../tags/tag44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tags" Target="../tags/tag47.xml"/><Relationship Id="rId47" Type="http://schemas.openxmlformats.org/officeDocument/2006/relationships/tags" Target="../tags/tag52.xml"/><Relationship Id="rId50" Type="http://schemas.openxmlformats.org/officeDocument/2006/relationships/tags" Target="../tags/tag55.xml"/><Relationship Id="rId55" Type="http://schemas.openxmlformats.org/officeDocument/2006/relationships/tags" Target="../tags/tag60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tags" Target="../tags/tag43.xml"/><Relationship Id="rId46" Type="http://schemas.openxmlformats.org/officeDocument/2006/relationships/tags" Target="../tags/tag51.xml"/><Relationship Id="rId59" Type="http://schemas.openxmlformats.org/officeDocument/2006/relationships/image" Target="../media/image48.emf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tags" Target="../tags/tag46.xml"/><Relationship Id="rId54" Type="http://schemas.openxmlformats.org/officeDocument/2006/relationships/tags" Target="../tags/tag59.xml"/><Relationship Id="rId1" Type="http://schemas.openxmlformats.org/officeDocument/2006/relationships/vmlDrawing" Target="../drawings/vmlDrawing2.v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tags" Target="../tags/tag45.xml"/><Relationship Id="rId45" Type="http://schemas.openxmlformats.org/officeDocument/2006/relationships/tags" Target="../tags/tag50.xml"/><Relationship Id="rId53" Type="http://schemas.openxmlformats.org/officeDocument/2006/relationships/tags" Target="../tags/tag58.xml"/><Relationship Id="rId58" Type="http://schemas.openxmlformats.org/officeDocument/2006/relationships/oleObject" Target="../embeddings/oleObject2.bin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49" Type="http://schemas.openxmlformats.org/officeDocument/2006/relationships/tags" Target="../tags/tag54.xml"/><Relationship Id="rId57" Type="http://schemas.openxmlformats.org/officeDocument/2006/relationships/notesSlide" Target="../notesSlides/notesSlide4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4" Type="http://schemas.openxmlformats.org/officeDocument/2006/relationships/tags" Target="../tags/tag49.xml"/><Relationship Id="rId52" Type="http://schemas.openxmlformats.org/officeDocument/2006/relationships/tags" Target="../tags/tag57.xml"/><Relationship Id="rId60" Type="http://schemas.openxmlformats.org/officeDocument/2006/relationships/chart" Target="../charts/chart1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Relationship Id="rId43" Type="http://schemas.openxmlformats.org/officeDocument/2006/relationships/tags" Target="../tags/tag48.xml"/><Relationship Id="rId48" Type="http://schemas.openxmlformats.org/officeDocument/2006/relationships/tags" Target="../tags/tag53.xml"/><Relationship Id="rId56" Type="http://schemas.openxmlformats.org/officeDocument/2006/relationships/slideLayout" Target="../slideLayouts/slideLayout43.xml"/><Relationship Id="rId8" Type="http://schemas.openxmlformats.org/officeDocument/2006/relationships/tags" Target="../tags/tag13.xml"/><Relationship Id="rId51" Type="http://schemas.openxmlformats.org/officeDocument/2006/relationships/tags" Target="../tags/tag56.xml"/><Relationship Id="rId3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4.emf"/><Relationship Id="rId2" Type="http://schemas.openxmlformats.org/officeDocument/2006/relationships/tags" Target="../tags/tag6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5.jpe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27D4D2-9E30-019F-B72C-DBB42731C4F9}"/>
              </a:ext>
            </a:extLst>
          </p:cNvPr>
          <p:cNvSpPr txBox="1"/>
          <p:nvPr/>
        </p:nvSpPr>
        <p:spPr>
          <a:xfrm>
            <a:off x="3336001" y="5933899"/>
            <a:ext cx="227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>
                <a:latin typeface="Arial" panose="020B0604020202020204" pitchFamily="34" charset="0"/>
                <a:cs typeface="Arial" panose="020B0604020202020204" pitchFamily="34" charset="0"/>
              </a:rPr>
              <a:t>Mats Jeppsson</a:t>
            </a:r>
          </a:p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Innovation 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C713B-18A8-A7AC-24E4-F523A470CEA1}"/>
              </a:ext>
            </a:extLst>
          </p:cNvPr>
          <p:cNvSpPr txBox="1"/>
          <p:nvPr/>
        </p:nvSpPr>
        <p:spPr>
          <a:xfrm>
            <a:off x="6288668" y="5933899"/>
            <a:ext cx="308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Maria Edqvist Schultz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Head of Sustainability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49A0BC5-B95E-136F-7521-DA5956CBEAE3}"/>
              </a:ext>
            </a:extLst>
          </p:cNvPr>
          <p:cNvSpPr txBox="1"/>
          <p:nvPr/>
        </p:nvSpPr>
        <p:spPr>
          <a:xfrm>
            <a:off x="0" y="464333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Emballator climate strategy and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biobased plastics in thin wall packaging</a:t>
            </a:r>
          </a:p>
        </p:txBody>
      </p:sp>
    </p:spTree>
    <p:extLst>
      <p:ext uri="{BB962C8B-B14F-4D97-AF65-F5344CB8AC3E}">
        <p14:creationId xmlns:p14="http://schemas.microsoft.com/office/powerpoint/2010/main" val="372387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5F9455-87DC-3F89-AC76-580088B1D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7408"/>
            <a:ext cx="10515600" cy="1343183"/>
          </a:xfrm>
        </p:spPr>
        <p:txBody>
          <a:bodyPr/>
          <a:lstStyle/>
          <a:p>
            <a:r>
              <a:rPr lang="en-US" i="0" dirty="0"/>
              <a:t>Biobased plastics</a:t>
            </a:r>
            <a:br>
              <a:rPr lang="en-US" i="0" dirty="0"/>
            </a:br>
            <a:r>
              <a:rPr lang="en-US" i="0" dirty="0"/>
              <a:t>in thin wall packaging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5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C58C307-8090-4C96-9F3A-FEED5CFA245B}"/>
              </a:ext>
            </a:extLst>
          </p:cNvPr>
          <p:cNvSpPr/>
          <p:nvPr/>
        </p:nvSpPr>
        <p:spPr>
          <a:xfrm>
            <a:off x="5424307" y="3445235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CE9708D-9F19-435F-85AA-FCC038FBDF55}"/>
              </a:ext>
            </a:extLst>
          </p:cNvPr>
          <p:cNvSpPr/>
          <p:nvPr/>
        </p:nvSpPr>
        <p:spPr>
          <a:xfrm>
            <a:off x="5424307" y="3445235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objekt 2" descr="En bild som visar tak, inomhus, golv, rum&#10;&#10;Automatiskt genererad beskrivning">
            <a:extLst>
              <a:ext uri="{FF2B5EF4-FFF2-40B4-BE49-F238E27FC236}">
                <a16:creationId xmlns:a16="http://schemas.microsoft.com/office/drawing/2014/main" id="{3E296E1D-0103-F76B-53EF-CA85D05780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24" y="3710602"/>
            <a:ext cx="3344092" cy="2229394"/>
          </a:xfrm>
          <a:prstGeom prst="rect">
            <a:avLst/>
          </a:prstGeom>
        </p:spPr>
      </p:pic>
      <p:pic>
        <p:nvPicPr>
          <p:cNvPr id="5" name="Bildobjekt 4" descr="En bild som visar inomhus, tak, golv, område&#10;&#10;Automatiskt genererad beskrivning">
            <a:extLst>
              <a:ext uri="{FF2B5EF4-FFF2-40B4-BE49-F238E27FC236}">
                <a16:creationId xmlns:a16="http://schemas.microsoft.com/office/drawing/2014/main" id="{878723F6-BF59-6DAF-C6A7-BD2FF67151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1" y="3710603"/>
            <a:ext cx="3344092" cy="2229395"/>
          </a:xfrm>
          <a:prstGeom prst="rect">
            <a:avLst/>
          </a:prstGeom>
        </p:spPr>
      </p:pic>
      <p:pic>
        <p:nvPicPr>
          <p:cNvPr id="7" name="Bildobjekt 6" descr="En bild som visar gräs, himmel, utomhus, väg&#10;&#10;Automatiskt genererad beskrivning">
            <a:extLst>
              <a:ext uri="{FF2B5EF4-FFF2-40B4-BE49-F238E27FC236}">
                <a16:creationId xmlns:a16="http://schemas.microsoft.com/office/drawing/2014/main" id="{1ED202A3-D3A6-F778-8CB5-90B166A4D7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28005" r="2753"/>
          <a:stretch/>
        </p:blipFill>
        <p:spPr>
          <a:xfrm>
            <a:off x="844731" y="1497933"/>
            <a:ext cx="5120640" cy="2131968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6459923A-EAF8-3C0E-8F9C-0CBFEFC792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8" t="13078" b="9738"/>
          <a:stretch/>
        </p:blipFill>
        <p:spPr>
          <a:xfrm>
            <a:off x="7707318" y="3710602"/>
            <a:ext cx="3528728" cy="2229394"/>
          </a:xfrm>
          <a:prstGeom prst="rect">
            <a:avLst/>
          </a:prstGeom>
        </p:spPr>
      </p:pic>
      <p:pic>
        <p:nvPicPr>
          <p:cNvPr id="19" name="Bildobjekt 18" descr="En bild som visar inomhus, område&#10;&#10;Automatiskt genererad beskrivning">
            <a:extLst>
              <a:ext uri="{FF2B5EF4-FFF2-40B4-BE49-F238E27FC236}">
                <a16:creationId xmlns:a16="http://schemas.microsoft.com/office/drawing/2014/main" id="{236C4D39-0A3B-D272-8452-64E341293E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15237"/>
          <a:stretch/>
        </p:blipFill>
        <p:spPr>
          <a:xfrm>
            <a:off x="6035040" y="1497933"/>
            <a:ext cx="5201005" cy="2131968"/>
          </a:xfrm>
          <a:prstGeom prst="rect">
            <a:avLst/>
          </a:prstGeo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20109B7A-A974-4958-BA64-83688D6FA828}"/>
              </a:ext>
            </a:extLst>
          </p:cNvPr>
          <p:cNvGrpSpPr/>
          <p:nvPr/>
        </p:nvGrpSpPr>
        <p:grpSpPr>
          <a:xfrm rot="439485">
            <a:off x="9626063" y="2663126"/>
            <a:ext cx="2447367" cy="2494280"/>
            <a:chOff x="7904697" y="2684834"/>
            <a:chExt cx="2938488" cy="2994815"/>
          </a:xfrm>
          <a:solidFill>
            <a:srgbClr val="005E60"/>
          </a:solidFill>
        </p:grpSpPr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0585E401-170A-41DA-8CDD-09E200F42A27}"/>
                </a:ext>
              </a:extLst>
            </p:cNvPr>
            <p:cNvSpPr/>
            <p:nvPr/>
          </p:nvSpPr>
          <p:spPr>
            <a:xfrm>
              <a:off x="7904697" y="2684834"/>
              <a:ext cx="2938488" cy="29948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Platshållare för text 3">
              <a:extLst>
                <a:ext uri="{FF2B5EF4-FFF2-40B4-BE49-F238E27FC236}">
                  <a16:creationId xmlns:a16="http://schemas.microsoft.com/office/drawing/2014/main" id="{6AC3F499-11FA-4912-B168-6FDC7654999B}"/>
                </a:ext>
              </a:extLst>
            </p:cNvPr>
            <p:cNvSpPr txBox="1">
              <a:spLocks/>
            </p:cNvSpPr>
            <p:nvPr/>
          </p:nvSpPr>
          <p:spPr>
            <a:xfrm>
              <a:off x="8160605" y="3287853"/>
              <a:ext cx="2510393" cy="2360659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760 square meters, with physical lab and development area.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76E20EE1-B925-1EA8-29F7-C1287D5C469F}"/>
              </a:ext>
            </a:extLst>
          </p:cNvPr>
          <p:cNvSpPr txBox="1">
            <a:spLocks/>
          </p:cNvSpPr>
          <p:nvPr/>
        </p:nvSpPr>
        <p:spPr>
          <a:xfrm>
            <a:off x="0" y="583652"/>
            <a:ext cx="12192000" cy="831876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Emballator Innovation Center</a:t>
            </a:r>
          </a:p>
        </p:txBody>
      </p:sp>
    </p:spTree>
    <p:extLst>
      <p:ext uri="{BB962C8B-B14F-4D97-AF65-F5344CB8AC3E}">
        <p14:creationId xmlns:p14="http://schemas.microsoft.com/office/powerpoint/2010/main" val="108727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tshållare för text 5">
            <a:extLst>
              <a:ext uri="{FF2B5EF4-FFF2-40B4-BE49-F238E27FC236}">
                <a16:creationId xmlns:a16="http://schemas.microsoft.com/office/drawing/2014/main" id="{B2FC3AB3-C9B6-EEE2-41E8-373773FBC2E1}"/>
              </a:ext>
            </a:extLst>
          </p:cNvPr>
          <p:cNvSpPr txBox="1">
            <a:spLocks/>
          </p:cNvSpPr>
          <p:nvPr/>
        </p:nvSpPr>
        <p:spPr>
          <a:xfrm>
            <a:off x="0" y="560219"/>
            <a:ext cx="12192000" cy="938212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 t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rials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6" name="Grupp 25">
            <a:extLst>
              <a:ext uri="{FF2B5EF4-FFF2-40B4-BE49-F238E27FC236}">
                <a16:creationId xmlns:a16="http://schemas.microsoft.com/office/drawing/2014/main" id="{4B25DBE8-9B32-827B-85A7-59C1DA209FAD}"/>
              </a:ext>
            </a:extLst>
          </p:cNvPr>
          <p:cNvGrpSpPr/>
          <p:nvPr/>
        </p:nvGrpSpPr>
        <p:grpSpPr>
          <a:xfrm>
            <a:off x="6898674" y="1883115"/>
            <a:ext cx="1968702" cy="1993576"/>
            <a:chOff x="7904697" y="2684834"/>
            <a:chExt cx="2938488" cy="2994815"/>
          </a:xfrm>
          <a:solidFill>
            <a:srgbClr val="005E60">
              <a:alpha val="60000"/>
            </a:srgbClr>
          </a:solidFill>
        </p:grpSpPr>
        <p:sp>
          <p:nvSpPr>
            <p:cNvPr id="30" name="Ellips 29">
              <a:extLst>
                <a:ext uri="{FF2B5EF4-FFF2-40B4-BE49-F238E27FC236}">
                  <a16:creationId xmlns:a16="http://schemas.microsoft.com/office/drawing/2014/main" id="{6651396E-0C97-DB70-AA19-3C69B6084C3C}"/>
                </a:ext>
              </a:extLst>
            </p:cNvPr>
            <p:cNvSpPr/>
            <p:nvPr/>
          </p:nvSpPr>
          <p:spPr>
            <a:xfrm>
              <a:off x="7904697" y="2684834"/>
              <a:ext cx="2938488" cy="29948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Platshållare för text 3">
              <a:extLst>
                <a:ext uri="{FF2B5EF4-FFF2-40B4-BE49-F238E27FC236}">
                  <a16:creationId xmlns:a16="http://schemas.microsoft.com/office/drawing/2014/main" id="{1F6FB3B2-3BE1-3B95-7F09-47DB751E8F4B}"/>
                </a:ext>
              </a:extLst>
            </p:cNvPr>
            <p:cNvSpPr txBox="1">
              <a:spLocks/>
            </p:cNvSpPr>
            <p:nvPr/>
          </p:nvSpPr>
          <p:spPr>
            <a:xfrm>
              <a:off x="8118744" y="3002086"/>
              <a:ext cx="2510393" cy="2360659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Functionality</a:t>
              </a:r>
            </a:p>
          </p:txBody>
        </p: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1EFD73AC-39FB-C10C-79C4-79C4740426A1}"/>
              </a:ext>
            </a:extLst>
          </p:cNvPr>
          <p:cNvGrpSpPr/>
          <p:nvPr/>
        </p:nvGrpSpPr>
        <p:grpSpPr>
          <a:xfrm>
            <a:off x="7658920" y="3070672"/>
            <a:ext cx="1968702" cy="1993576"/>
            <a:chOff x="7904697" y="2684834"/>
            <a:chExt cx="2938488" cy="2994815"/>
          </a:xfrm>
          <a:solidFill>
            <a:srgbClr val="005E60">
              <a:alpha val="20000"/>
            </a:srgbClr>
          </a:solidFill>
        </p:grpSpPr>
        <p:sp>
          <p:nvSpPr>
            <p:cNvPr id="34" name="Ellips 33">
              <a:extLst>
                <a:ext uri="{FF2B5EF4-FFF2-40B4-BE49-F238E27FC236}">
                  <a16:creationId xmlns:a16="http://schemas.microsoft.com/office/drawing/2014/main" id="{7E8E7014-F00A-5D2B-6302-EA53B04F3DC7}"/>
                </a:ext>
              </a:extLst>
            </p:cNvPr>
            <p:cNvSpPr/>
            <p:nvPr/>
          </p:nvSpPr>
          <p:spPr>
            <a:xfrm>
              <a:off x="7904697" y="2684834"/>
              <a:ext cx="2938488" cy="29948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Platshållare för text 3">
              <a:extLst>
                <a:ext uri="{FF2B5EF4-FFF2-40B4-BE49-F238E27FC236}">
                  <a16:creationId xmlns:a16="http://schemas.microsoft.com/office/drawing/2014/main" id="{41AFD953-A4D0-E5CB-61C6-1741DB182CCC}"/>
                </a:ext>
              </a:extLst>
            </p:cNvPr>
            <p:cNvSpPr txBox="1">
              <a:spLocks/>
            </p:cNvSpPr>
            <p:nvPr/>
          </p:nvSpPr>
          <p:spPr>
            <a:xfrm>
              <a:off x="8104035" y="3089118"/>
              <a:ext cx="2510393" cy="2360659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</a:t>
              </a:r>
            </a:p>
          </p:txBody>
        </p:sp>
      </p:grpSp>
      <p:grpSp>
        <p:nvGrpSpPr>
          <p:cNvPr id="39" name="Grupp 38">
            <a:extLst>
              <a:ext uri="{FF2B5EF4-FFF2-40B4-BE49-F238E27FC236}">
                <a16:creationId xmlns:a16="http://schemas.microsoft.com/office/drawing/2014/main" id="{DB89F63F-ED32-2A98-018F-97410DB5B96C}"/>
              </a:ext>
            </a:extLst>
          </p:cNvPr>
          <p:cNvGrpSpPr/>
          <p:nvPr/>
        </p:nvGrpSpPr>
        <p:grpSpPr>
          <a:xfrm>
            <a:off x="8530779" y="1883115"/>
            <a:ext cx="1968702" cy="1993576"/>
            <a:chOff x="8559961" y="1375954"/>
            <a:chExt cx="1968702" cy="1993576"/>
          </a:xfrm>
        </p:grpSpPr>
        <p:sp>
          <p:nvSpPr>
            <p:cNvPr id="32" name="Ellips 31">
              <a:extLst>
                <a:ext uri="{FF2B5EF4-FFF2-40B4-BE49-F238E27FC236}">
                  <a16:creationId xmlns:a16="http://schemas.microsoft.com/office/drawing/2014/main" id="{4B23F141-84B3-D92F-3F92-2B2E7280F9B9}"/>
                </a:ext>
              </a:extLst>
            </p:cNvPr>
            <p:cNvSpPr/>
            <p:nvPr/>
          </p:nvSpPr>
          <p:spPr>
            <a:xfrm>
              <a:off x="8559961" y="1375954"/>
              <a:ext cx="1968702" cy="1993576"/>
            </a:xfrm>
            <a:prstGeom prst="ellipse">
              <a:avLst/>
            </a:prstGeom>
            <a:solidFill>
              <a:srgbClr val="005E6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Platshållare för text 3">
              <a:extLst>
                <a:ext uri="{FF2B5EF4-FFF2-40B4-BE49-F238E27FC236}">
                  <a16:creationId xmlns:a16="http://schemas.microsoft.com/office/drawing/2014/main" id="{0DF5A543-F3AE-977A-404B-836A0055132B}"/>
                </a:ext>
              </a:extLst>
            </p:cNvPr>
            <p:cNvSpPr txBox="1">
              <a:spLocks/>
            </p:cNvSpPr>
            <p:nvPr/>
          </p:nvSpPr>
          <p:spPr>
            <a:xfrm>
              <a:off x="8754201" y="1572852"/>
              <a:ext cx="1681891" cy="1571434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Sustainability</a:t>
              </a:r>
            </a:p>
          </p:txBody>
        </p:sp>
      </p:grpSp>
      <p:pic>
        <p:nvPicPr>
          <p:cNvPr id="2" name="Platshållare för bild 5">
            <a:extLst>
              <a:ext uri="{FF2B5EF4-FFF2-40B4-BE49-F238E27FC236}">
                <a16:creationId xmlns:a16="http://schemas.microsoft.com/office/drawing/2014/main" id="{11E25AAF-8304-9F13-73A8-828900C927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1" b="522"/>
          <a:stretch/>
        </p:blipFill>
        <p:spPr>
          <a:xfrm>
            <a:off x="1632928" y="2080013"/>
            <a:ext cx="4241725" cy="286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01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A635A10-2958-4C25-8486-E410445D4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2212" y="562708"/>
            <a:ext cx="9807575" cy="93821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Knowledg</a:t>
            </a:r>
            <a:r>
              <a:rPr lang="sv-SE" sz="3200" dirty="0" err="1"/>
              <a:t>e</a:t>
            </a:r>
            <a:r>
              <a:rPr lang="sv-SE" sz="3200" dirty="0"/>
              <a:t> </a:t>
            </a:r>
            <a:r>
              <a:rPr lang="sv-S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sv-S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B7CE3445-E29F-7ECC-A036-CC83ED1FF6D6}"/>
              </a:ext>
            </a:extLst>
          </p:cNvPr>
          <p:cNvGrpSpPr/>
          <p:nvPr/>
        </p:nvGrpSpPr>
        <p:grpSpPr>
          <a:xfrm>
            <a:off x="472537" y="4343095"/>
            <a:ext cx="2743517" cy="511687"/>
            <a:chOff x="1855542" y="2312226"/>
            <a:chExt cx="2731533" cy="324828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2191870-13AB-9C53-F026-C04E6FCBF691}"/>
                </a:ext>
              </a:extLst>
            </p:cNvPr>
            <p:cNvSpPr/>
            <p:nvPr/>
          </p:nvSpPr>
          <p:spPr bwMode="auto">
            <a:xfrm>
              <a:off x="1855542" y="2312226"/>
              <a:ext cx="2731533" cy="324828"/>
            </a:xfrm>
            <a:prstGeom prst="rect">
              <a:avLst/>
            </a:prstGeom>
            <a:solidFill>
              <a:srgbClr val="006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ruta 20">
              <a:extLst>
                <a:ext uri="{FF2B5EF4-FFF2-40B4-BE49-F238E27FC236}">
                  <a16:creationId xmlns:a16="http://schemas.microsoft.com/office/drawing/2014/main" id="{CBA6DD78-0590-473E-393C-875FA5C374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542" y="2376048"/>
              <a:ext cx="2731533" cy="195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Velocity</a:t>
              </a:r>
              <a:r>
                <a: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sv-S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</a:t>
              </a:r>
              <a:r>
                <a: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sv-S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oils</a:t>
              </a:r>
              <a:endParaRPr kumimoji="0" lang="sv-S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upp 14">
            <a:extLst>
              <a:ext uri="{FF2B5EF4-FFF2-40B4-BE49-F238E27FC236}">
                <a16:creationId xmlns:a16="http://schemas.microsoft.com/office/drawing/2014/main" id="{834BECE2-85D8-1DF0-7339-DCB8A1163B77}"/>
              </a:ext>
            </a:extLst>
          </p:cNvPr>
          <p:cNvGrpSpPr/>
          <p:nvPr/>
        </p:nvGrpSpPr>
        <p:grpSpPr>
          <a:xfrm>
            <a:off x="3333009" y="4343094"/>
            <a:ext cx="2748063" cy="511687"/>
            <a:chOff x="1851017" y="2312226"/>
            <a:chExt cx="2736058" cy="423786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8477AE52-FBAE-BA2B-993B-CA7F2299B521}"/>
                </a:ext>
              </a:extLst>
            </p:cNvPr>
            <p:cNvSpPr/>
            <p:nvPr/>
          </p:nvSpPr>
          <p:spPr bwMode="auto">
            <a:xfrm>
              <a:off x="1855542" y="2312226"/>
              <a:ext cx="2731533" cy="423786"/>
            </a:xfrm>
            <a:prstGeom prst="rect">
              <a:avLst/>
            </a:prstGeom>
            <a:solidFill>
              <a:srgbClr val="006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ruta 20">
              <a:extLst>
                <a:ext uri="{FF2B5EF4-FFF2-40B4-BE49-F238E27FC236}">
                  <a16:creationId xmlns:a16="http://schemas.microsoft.com/office/drawing/2014/main" id="{EE962042-F3DF-01A2-05F7-673C6AB45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1017" y="2395492"/>
              <a:ext cx="2731533" cy="254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Water</a:t>
              </a:r>
              <a:r>
                <a: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absorption</a:t>
              </a:r>
            </a:p>
          </p:txBody>
        </p:sp>
      </p:grpSp>
      <p:grpSp>
        <p:nvGrpSpPr>
          <p:cNvPr id="11" name="Grupp 10">
            <a:extLst>
              <a:ext uri="{FF2B5EF4-FFF2-40B4-BE49-F238E27FC236}">
                <a16:creationId xmlns:a16="http://schemas.microsoft.com/office/drawing/2014/main" id="{A2910FB5-C4DC-0668-B629-798AB722E374}"/>
              </a:ext>
            </a:extLst>
          </p:cNvPr>
          <p:cNvGrpSpPr/>
          <p:nvPr/>
        </p:nvGrpSpPr>
        <p:grpSpPr>
          <a:xfrm>
            <a:off x="6209224" y="4347453"/>
            <a:ext cx="2743518" cy="511687"/>
            <a:chOff x="1855542" y="2312226"/>
            <a:chExt cx="2731533" cy="423786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33FF9EB9-4B64-5A14-8DA8-08997C44FC77}"/>
                </a:ext>
              </a:extLst>
            </p:cNvPr>
            <p:cNvSpPr/>
            <p:nvPr/>
          </p:nvSpPr>
          <p:spPr bwMode="auto">
            <a:xfrm>
              <a:off x="1855542" y="2312226"/>
              <a:ext cx="2731533" cy="423786"/>
            </a:xfrm>
            <a:prstGeom prst="rect">
              <a:avLst/>
            </a:prstGeom>
            <a:solidFill>
              <a:srgbClr val="006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ruta 20">
              <a:extLst>
                <a:ext uri="{FF2B5EF4-FFF2-40B4-BE49-F238E27FC236}">
                  <a16:creationId xmlns:a16="http://schemas.microsoft.com/office/drawing/2014/main" id="{7C7C0325-865D-F051-6539-9504A5BD3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5542" y="2383248"/>
              <a:ext cx="2731533" cy="254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Chemical</a:t>
              </a:r>
              <a:r>
                <a: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absorption</a:t>
              </a:r>
            </a:p>
          </p:txBody>
        </p:sp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098DDEF3-459D-D180-767D-CAF589BBAA7F}"/>
              </a:ext>
            </a:extLst>
          </p:cNvPr>
          <p:cNvGrpSpPr/>
          <p:nvPr/>
        </p:nvGrpSpPr>
        <p:grpSpPr>
          <a:xfrm>
            <a:off x="9082235" y="4347453"/>
            <a:ext cx="2748063" cy="511687"/>
            <a:chOff x="1855542" y="2312226"/>
            <a:chExt cx="2736058" cy="423786"/>
          </a:xfrm>
        </p:grpSpPr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40B5014F-B513-7C7C-328F-B1E29ADEB41E}"/>
                </a:ext>
              </a:extLst>
            </p:cNvPr>
            <p:cNvSpPr/>
            <p:nvPr/>
          </p:nvSpPr>
          <p:spPr bwMode="auto">
            <a:xfrm>
              <a:off x="1855542" y="2312226"/>
              <a:ext cx="2731533" cy="423786"/>
            </a:xfrm>
            <a:prstGeom prst="rect">
              <a:avLst/>
            </a:prstGeom>
            <a:solidFill>
              <a:srgbClr val="0061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ruta 20">
              <a:extLst>
                <a:ext uri="{FF2B5EF4-FFF2-40B4-BE49-F238E27FC236}">
                  <a16:creationId xmlns:a16="http://schemas.microsoft.com/office/drawing/2014/main" id="{6FE844FD-7F4A-79C3-F655-1F11FED88A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0067" y="2388962"/>
              <a:ext cx="2731533" cy="254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Oxygen Transmission Rate</a:t>
              </a:r>
            </a:p>
          </p:txBody>
        </p:sp>
      </p:grpSp>
      <p:pic>
        <p:nvPicPr>
          <p:cNvPr id="2" name="Bildobjekt 1">
            <a:extLst>
              <a:ext uri="{FF2B5EF4-FFF2-40B4-BE49-F238E27FC236}">
                <a16:creationId xmlns:a16="http://schemas.microsoft.com/office/drawing/2014/main" id="{0BDC8CE3-066A-128E-DBD2-8D546742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10" y="2510547"/>
            <a:ext cx="11455377" cy="19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34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72EC8FC-17FE-4225-82DC-5DB3AE7B7F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29364" y="4176602"/>
            <a:ext cx="3659118" cy="866453"/>
          </a:xfrm>
        </p:spPr>
        <p:txBody>
          <a:bodyPr>
            <a:normAutofit/>
          </a:bodyPr>
          <a:lstStyle/>
          <a:p>
            <a:pPr algn="ctr"/>
            <a:r>
              <a:rPr lang="en-GB" sz="1800" b="1" dirty="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Certifying the </a:t>
            </a:r>
            <a:r>
              <a:rPr lang="en-GB" sz="1800" b="1" u="sng" dirty="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GB" sz="1800" b="1" dirty="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sure of bio-based content contribution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03C187BB-F388-4A49-A658-BBE3C851949A}"/>
              </a:ext>
            </a:extLst>
          </p:cNvPr>
          <p:cNvGrpSpPr/>
          <p:nvPr/>
        </p:nvGrpSpPr>
        <p:grpSpPr>
          <a:xfrm>
            <a:off x="1829364" y="3346097"/>
            <a:ext cx="3740708" cy="1214543"/>
            <a:chOff x="1199353" y="1445284"/>
            <a:chExt cx="3740708" cy="1214543"/>
          </a:xfrm>
        </p:grpSpPr>
        <p:sp>
          <p:nvSpPr>
            <p:cNvPr id="5" name="textruta 16">
              <a:extLst>
                <a:ext uri="{FF2B5EF4-FFF2-40B4-BE49-F238E27FC236}">
                  <a16:creationId xmlns:a16="http://schemas.microsoft.com/office/drawing/2014/main" id="{78A1360F-81E9-49DA-9174-804DE87FD1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0350" y="2362756"/>
              <a:ext cx="163180" cy="29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ruta 17">
              <a:extLst>
                <a:ext uri="{FF2B5EF4-FFF2-40B4-BE49-F238E27FC236}">
                  <a16:creationId xmlns:a16="http://schemas.microsoft.com/office/drawing/2014/main" id="{D3DDF5FB-C608-49AE-9BC1-E6BB52EEF9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6881" y="2362756"/>
              <a:ext cx="163180" cy="297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15" name="Grupp 48">
              <a:extLst>
                <a:ext uri="{FF2B5EF4-FFF2-40B4-BE49-F238E27FC236}">
                  <a16:creationId xmlns:a16="http://schemas.microsoft.com/office/drawing/2014/main" id="{8E2F8D4E-8164-47F0-B39B-1F55BBB78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9353" y="1445284"/>
              <a:ext cx="3659118" cy="581554"/>
              <a:chOff x="7121389" y="5774138"/>
              <a:chExt cx="3657602" cy="778624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CB1A113A-B18A-4A37-A231-EC322F0293C9}"/>
                  </a:ext>
                </a:extLst>
              </p:cNvPr>
              <p:cNvSpPr/>
              <p:nvPr/>
            </p:nvSpPr>
            <p:spPr>
              <a:xfrm>
                <a:off x="7121389" y="5774138"/>
                <a:ext cx="3657602" cy="778624"/>
              </a:xfrm>
              <a:prstGeom prst="rect">
                <a:avLst/>
              </a:prstGeom>
              <a:solidFill>
                <a:srgbClr val="006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ruta 20">
                <a:extLst>
                  <a:ext uri="{FF2B5EF4-FFF2-40B4-BE49-F238E27FC236}">
                    <a16:creationId xmlns:a16="http://schemas.microsoft.com/office/drawing/2014/main" id="{9F64A441-9894-4A3F-B7F5-2C3E4F351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4043" y="5916207"/>
                <a:ext cx="3512291" cy="49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ISCC+ (Mass balance)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858C850D-0778-4DF1-A891-AEB1576D92ED}"/>
              </a:ext>
            </a:extLst>
          </p:cNvPr>
          <p:cNvGrpSpPr/>
          <p:nvPr/>
        </p:nvGrpSpPr>
        <p:grpSpPr>
          <a:xfrm>
            <a:off x="6482678" y="3328717"/>
            <a:ext cx="3659118" cy="1945247"/>
            <a:chOff x="5503971" y="1445284"/>
            <a:chExt cx="3659118" cy="1945247"/>
          </a:xfrm>
        </p:grpSpPr>
        <p:grpSp>
          <p:nvGrpSpPr>
            <p:cNvPr id="28" name="Grupp 48">
              <a:extLst>
                <a:ext uri="{FF2B5EF4-FFF2-40B4-BE49-F238E27FC236}">
                  <a16:creationId xmlns:a16="http://schemas.microsoft.com/office/drawing/2014/main" id="{5952258F-D10B-4CE4-9E25-5CE0B8CFA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3971" y="1445284"/>
              <a:ext cx="3659118" cy="581554"/>
              <a:chOff x="7121389" y="5774138"/>
              <a:chExt cx="3657602" cy="778624"/>
            </a:xfrm>
          </p:grpSpPr>
          <p:sp>
            <p:nvSpPr>
              <p:cNvPr id="29" name="Rektangel 28">
                <a:extLst>
                  <a:ext uri="{FF2B5EF4-FFF2-40B4-BE49-F238E27FC236}">
                    <a16:creationId xmlns:a16="http://schemas.microsoft.com/office/drawing/2014/main" id="{C47E0FAE-F3AE-4C72-9C97-B536A0DC2264}"/>
                  </a:ext>
                </a:extLst>
              </p:cNvPr>
              <p:cNvSpPr/>
              <p:nvPr/>
            </p:nvSpPr>
            <p:spPr>
              <a:xfrm>
                <a:off x="7121389" y="5774138"/>
                <a:ext cx="3657602" cy="778624"/>
              </a:xfrm>
              <a:prstGeom prst="rect">
                <a:avLst/>
              </a:prstGeom>
              <a:solidFill>
                <a:srgbClr val="006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ruta 20">
                <a:extLst>
                  <a:ext uri="{FF2B5EF4-FFF2-40B4-BE49-F238E27FC236}">
                    <a16:creationId xmlns:a16="http://schemas.microsoft.com/office/drawing/2014/main" id="{6A64127D-DBE0-4EEC-997D-5656F48630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94043" y="5916207"/>
                <a:ext cx="3512291" cy="494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8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Physical</a:t>
                </a:r>
                <a:r>
                  <a:rPr kumimoji="0" lang="sv-SE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content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1" name="Platshållare för text 6">
              <a:extLst>
                <a:ext uri="{FF2B5EF4-FFF2-40B4-BE49-F238E27FC236}">
                  <a16:creationId xmlns:a16="http://schemas.microsoft.com/office/drawing/2014/main" id="{BF97DDCC-7E4F-4EB8-A608-29E9734C6D37}"/>
                </a:ext>
              </a:extLst>
            </p:cNvPr>
            <p:cNvSpPr txBox="1">
              <a:spLocks/>
            </p:cNvSpPr>
            <p:nvPr/>
          </p:nvSpPr>
          <p:spPr>
            <a:xfrm>
              <a:off x="5503971" y="2275789"/>
              <a:ext cx="3659118" cy="1114742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E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Certifying the </a:t>
              </a:r>
              <a:r>
                <a:rPr kumimoji="0" lang="en-GB" sz="1800" b="1" i="0" u="sng" strike="noStrike" kern="1200" cap="none" spc="0" normalizeH="0" baseline="0" noProof="0" dirty="0">
                  <a:ln>
                    <a:noFill/>
                  </a:ln>
                  <a:solidFill>
                    <a:srgbClr val="005E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product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5E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be sure of bio-based content in the actual product</a:t>
              </a:r>
              <a:endPara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srgbClr val="005E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" name="Bild 42" descr="Länk med hel fyllning">
            <a:extLst>
              <a:ext uri="{FF2B5EF4-FFF2-40B4-BE49-F238E27FC236}">
                <a16:creationId xmlns:a16="http://schemas.microsoft.com/office/drawing/2014/main" id="{2AD053D1-F3C7-4E74-B9C2-D1D5E6A8C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85243" y="1423712"/>
            <a:ext cx="1836595" cy="1836595"/>
          </a:xfrm>
          <a:prstGeom prst="rect">
            <a:avLst/>
          </a:prstGeom>
        </p:spPr>
      </p:pic>
      <p:pic>
        <p:nvPicPr>
          <p:cNvPr id="45" name="Bild 44" descr="Måla med hel fyllning">
            <a:extLst>
              <a:ext uri="{FF2B5EF4-FFF2-40B4-BE49-F238E27FC236}">
                <a16:creationId xmlns:a16="http://schemas.microsoft.com/office/drawing/2014/main" id="{25265F00-FC27-4B6A-87E4-7FB23C2F5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15490" y="1483764"/>
            <a:ext cx="1738842" cy="1738842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0E1502E3-C79D-D2AD-FEB4-4BC48A41ED95}"/>
              </a:ext>
            </a:extLst>
          </p:cNvPr>
          <p:cNvSpPr/>
          <p:nvPr/>
        </p:nvSpPr>
        <p:spPr>
          <a:xfrm>
            <a:off x="9245601" y="1273185"/>
            <a:ext cx="1440000" cy="1080000"/>
          </a:xfrm>
          <a:prstGeom prst="ellipse">
            <a:avLst/>
          </a:prstGeom>
          <a:solidFill>
            <a:srgbClr val="005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BIO-PP &gt;30 %</a:t>
            </a:r>
          </a:p>
        </p:txBody>
      </p:sp>
    </p:spTree>
    <p:extLst>
      <p:ext uri="{BB962C8B-B14F-4D97-AF65-F5344CB8AC3E}">
        <p14:creationId xmlns:p14="http://schemas.microsoft.com/office/powerpoint/2010/main" val="1502818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A635A10-2958-4C25-8486-E410445D4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081600"/>
            <a:ext cx="12192000" cy="93821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Follow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visit </a:t>
            </a:r>
            <a:r>
              <a:rPr kumimoji="0" lang="sv-SE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DCE6792D-4950-61E4-54DE-03CD49253AFD}"/>
              </a:ext>
            </a:extLst>
          </p:cNvPr>
          <p:cNvGrpSpPr/>
          <p:nvPr/>
        </p:nvGrpSpPr>
        <p:grpSpPr>
          <a:xfrm>
            <a:off x="1708554" y="2567834"/>
            <a:ext cx="8774891" cy="2132617"/>
            <a:chOff x="1656951" y="2577070"/>
            <a:chExt cx="8774891" cy="2132617"/>
          </a:xfrm>
        </p:grpSpPr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D27CA66B-D989-69FB-9169-E9B4B1759030}"/>
                </a:ext>
              </a:extLst>
            </p:cNvPr>
            <p:cNvGrpSpPr/>
            <p:nvPr/>
          </p:nvGrpSpPr>
          <p:grpSpPr>
            <a:xfrm>
              <a:off x="6345382" y="2577070"/>
              <a:ext cx="4086460" cy="2132617"/>
              <a:chOff x="1855542" y="2312226"/>
              <a:chExt cx="2731533" cy="449978"/>
            </a:xfrm>
          </p:grpSpPr>
          <p:sp>
            <p:nvSpPr>
              <p:cNvPr id="22" name="Rektangel 21">
                <a:extLst>
                  <a:ext uri="{FF2B5EF4-FFF2-40B4-BE49-F238E27FC236}">
                    <a16:creationId xmlns:a16="http://schemas.microsoft.com/office/drawing/2014/main" id="{F3B36E69-5821-482A-AAFF-795606CB8C98}"/>
                  </a:ext>
                </a:extLst>
              </p:cNvPr>
              <p:cNvSpPr/>
              <p:nvPr/>
            </p:nvSpPr>
            <p:spPr bwMode="auto">
              <a:xfrm>
                <a:off x="1855542" y="2312226"/>
                <a:ext cx="2731533" cy="449978"/>
              </a:xfrm>
              <a:prstGeom prst="rect">
                <a:avLst/>
              </a:prstGeom>
              <a:solidFill>
                <a:srgbClr val="00616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textruta 20">
                <a:extLst>
                  <a:ext uri="{FF2B5EF4-FFF2-40B4-BE49-F238E27FC236}">
                    <a16:creationId xmlns:a16="http://schemas.microsoft.com/office/drawing/2014/main" id="{69FBF978-FBF0-D3DB-AA4F-B923F17709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40757" y="2424367"/>
                <a:ext cx="2518852" cy="246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Emballator @ Linkedin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Make </a:t>
                </a:r>
                <a:r>
                  <a:rPr kumimoji="0" lang="sv-SE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people</a:t>
                </a:r>
                <a:r>
                  <a:rPr kumimoji="0" lang="sv-S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sv-SE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think</a:t>
                </a:r>
                <a:r>
                  <a:rPr kumimoji="0" lang="sv-S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- #Personenpåbilden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Bildobjekt 8" descr="En bild som visar byggnad, utomhus, person, veranda&#10;&#10;Automatiskt genererad beskrivning">
              <a:extLst>
                <a:ext uri="{FF2B5EF4-FFF2-40B4-BE49-F238E27FC236}">
                  <a16:creationId xmlns:a16="http://schemas.microsoft.com/office/drawing/2014/main" id="{DA8738C5-FEFB-52AB-3204-C8640FCCF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22" b="8417"/>
            <a:stretch/>
          </p:blipFill>
          <p:spPr>
            <a:xfrm>
              <a:off x="1656951" y="2577070"/>
              <a:ext cx="4688431" cy="2127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5624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 16">
            <a:extLst>
              <a:ext uri="{FF2B5EF4-FFF2-40B4-BE49-F238E27FC236}">
                <a16:creationId xmlns:a16="http://schemas.microsoft.com/office/drawing/2014/main" id="{09067A38-F45B-87BF-ED61-E0CD24E1F0B8}"/>
              </a:ext>
            </a:extLst>
          </p:cNvPr>
          <p:cNvGrpSpPr/>
          <p:nvPr/>
        </p:nvGrpSpPr>
        <p:grpSpPr>
          <a:xfrm>
            <a:off x="6281453" y="3429000"/>
            <a:ext cx="4185278" cy="2896747"/>
            <a:chOff x="6412081" y="3211285"/>
            <a:chExt cx="4773090" cy="3303588"/>
          </a:xfrm>
        </p:grpSpPr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A5D0906E-D958-C0DD-6616-B83FEC2B0121}"/>
                </a:ext>
              </a:extLst>
            </p:cNvPr>
            <p:cNvSpPr txBox="1"/>
            <p:nvPr/>
          </p:nvSpPr>
          <p:spPr>
            <a:xfrm>
              <a:off x="6412081" y="5591543"/>
              <a:ext cx="47730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Maria Edqvist Schultz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Head of Sustainability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maria.edqvist-schultz@emballator.com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Bildobjekt 12" descr="En bild som visar person&#10;&#10;Automatiskt genererad beskrivning">
              <a:extLst>
                <a:ext uri="{FF2B5EF4-FFF2-40B4-BE49-F238E27FC236}">
                  <a16:creationId xmlns:a16="http://schemas.microsoft.com/office/drawing/2014/main" id="{6D2BB7AB-027C-1EB6-1B90-05DECE60F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502" y="3211285"/>
              <a:ext cx="3320247" cy="2216265"/>
            </a:xfrm>
            <a:prstGeom prst="rect">
              <a:avLst/>
            </a:prstGeom>
          </p:spPr>
        </p:pic>
      </p:grpSp>
      <p:grpSp>
        <p:nvGrpSpPr>
          <p:cNvPr id="16" name="Grupp 15">
            <a:extLst>
              <a:ext uri="{FF2B5EF4-FFF2-40B4-BE49-F238E27FC236}">
                <a16:creationId xmlns:a16="http://schemas.microsoft.com/office/drawing/2014/main" id="{AD93D3A4-172B-9029-40AF-B0BA31AE6D92}"/>
              </a:ext>
            </a:extLst>
          </p:cNvPr>
          <p:cNvGrpSpPr/>
          <p:nvPr/>
        </p:nvGrpSpPr>
        <p:grpSpPr>
          <a:xfrm>
            <a:off x="2055029" y="3429000"/>
            <a:ext cx="3499868" cy="2896400"/>
            <a:chOff x="1434543" y="3211681"/>
            <a:chExt cx="3991416" cy="3303192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0DCA992-95BA-B605-9272-9B042FA0FF07}"/>
                </a:ext>
              </a:extLst>
            </p:cNvPr>
            <p:cNvSpPr txBox="1"/>
            <p:nvPr/>
          </p:nvSpPr>
          <p:spPr>
            <a:xfrm>
              <a:off x="1434543" y="5591543"/>
              <a:ext cx="39914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latin typeface="Arial" panose="020B0604020202020204" pitchFamily="34" charset="0"/>
                  <a:cs typeface="Arial" panose="020B0604020202020204" pitchFamily="34" charset="0"/>
                </a:rPr>
                <a:t>Mats Jeppsson</a:t>
              </a:r>
            </a:p>
            <a:p>
              <a:pPr algn="ctr"/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</a:rPr>
                <a:t>Innovation Manager</a:t>
              </a:r>
            </a:p>
            <a:p>
              <a:pPr algn="ctr"/>
              <a:r>
                <a:rPr lang="sv-SE" dirty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mats.jeppsson@emballator.se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Bildobjekt 14" descr="En bild som visar person, person, står, bära&#10;&#10;Automatiskt genererad beskrivning">
              <a:extLst>
                <a:ext uri="{FF2B5EF4-FFF2-40B4-BE49-F238E27FC236}">
                  <a16:creationId xmlns:a16="http://schemas.microsoft.com/office/drawing/2014/main" id="{2E675CFF-D9F5-B1A0-0607-09B40A449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8349" y="3211681"/>
              <a:ext cx="3323804" cy="2215869"/>
            </a:xfrm>
            <a:prstGeom prst="rect">
              <a:avLst/>
            </a:prstGeom>
          </p:spPr>
        </p:pic>
      </p:grpSp>
      <p:pic>
        <p:nvPicPr>
          <p:cNvPr id="19" name="Bildobjekt 18" descr="En bild som visar logotyp&#10;&#10;Automatiskt genererad beskrivning">
            <a:extLst>
              <a:ext uri="{FF2B5EF4-FFF2-40B4-BE49-F238E27FC236}">
                <a16:creationId xmlns:a16="http://schemas.microsoft.com/office/drawing/2014/main" id="{C98C15B1-4B99-F8F6-0511-75F3DBEC5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204" y="1145405"/>
            <a:ext cx="6489592" cy="13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0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FD45C9D8-C491-4778-A904-8D14A6A05109}"/>
              </a:ext>
            </a:extLst>
          </p:cNvPr>
          <p:cNvSpPr/>
          <p:nvPr/>
        </p:nvSpPr>
        <p:spPr>
          <a:xfrm>
            <a:off x="1060313" y="1628319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8C5D3070-1019-4ED8-B51D-2446F9CB0A39}"/>
              </a:ext>
            </a:extLst>
          </p:cNvPr>
          <p:cNvSpPr/>
          <p:nvPr/>
        </p:nvSpPr>
        <p:spPr>
          <a:xfrm>
            <a:off x="1060313" y="4506682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3A2A9834-8BA1-4491-9903-F3BF2CEBCB58}"/>
              </a:ext>
            </a:extLst>
          </p:cNvPr>
          <p:cNvSpPr/>
          <p:nvPr/>
        </p:nvSpPr>
        <p:spPr>
          <a:xfrm>
            <a:off x="3595990" y="1628319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423D6A3A-38C0-42F4-819F-0F5355822A6E}"/>
              </a:ext>
            </a:extLst>
          </p:cNvPr>
          <p:cNvSpPr/>
          <p:nvPr/>
        </p:nvSpPr>
        <p:spPr>
          <a:xfrm>
            <a:off x="3595990" y="4506682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42B457B-23B3-430C-9780-5CC21B512B4B}"/>
              </a:ext>
            </a:extLst>
          </p:cNvPr>
          <p:cNvSpPr/>
          <p:nvPr/>
        </p:nvSpPr>
        <p:spPr>
          <a:xfrm>
            <a:off x="6131667" y="1628319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5C5F81F-F075-4CA6-8938-444D7077AB13}"/>
              </a:ext>
            </a:extLst>
          </p:cNvPr>
          <p:cNvSpPr/>
          <p:nvPr/>
        </p:nvSpPr>
        <p:spPr>
          <a:xfrm>
            <a:off x="6131667" y="4506682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DADADFFA-4516-4899-AB11-7F8038373D59}"/>
              </a:ext>
            </a:extLst>
          </p:cNvPr>
          <p:cNvSpPr/>
          <p:nvPr/>
        </p:nvSpPr>
        <p:spPr>
          <a:xfrm>
            <a:off x="8667344" y="1628319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D4BFA7FA-D6DB-4410-8DDC-BAE5BADAFD25}"/>
              </a:ext>
            </a:extLst>
          </p:cNvPr>
          <p:cNvSpPr/>
          <p:nvPr/>
        </p:nvSpPr>
        <p:spPr>
          <a:xfrm>
            <a:off x="8667344" y="4506682"/>
            <a:ext cx="2370307" cy="1235411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F4DC17E-CD00-7D34-3D8C-BCA90FD0F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313" y="3063138"/>
            <a:ext cx="1935548" cy="1244137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5679D09-38ED-AF10-5A1B-52D1D00EDE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3"/>
          <a:stretch/>
        </p:blipFill>
        <p:spPr>
          <a:xfrm>
            <a:off x="9114077" y="3064035"/>
            <a:ext cx="1895237" cy="124414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06A5539-4FE8-5B47-41D8-071B700AAD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9" t="3740" r="9863" b="2102"/>
          <a:stretch/>
        </p:blipFill>
        <p:spPr>
          <a:xfrm>
            <a:off x="3077923" y="3063135"/>
            <a:ext cx="1895237" cy="1244140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39E09A4-1CE6-A2BD-7C91-5FEBB623A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" b="1791"/>
          <a:stretch/>
        </p:blipFill>
        <p:spPr>
          <a:xfrm>
            <a:off x="5064084" y="3063133"/>
            <a:ext cx="1935550" cy="1244140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B064EE3-2AF0-524B-326F-5AE35F0646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3339" r="316" b="2490"/>
          <a:stretch/>
        </p:blipFill>
        <p:spPr>
          <a:xfrm>
            <a:off x="7099122" y="3063133"/>
            <a:ext cx="1932596" cy="1244137"/>
          </a:xfrm>
          <a:prstGeom prst="rect">
            <a:avLst/>
          </a:prstGeom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496C752B-26CC-E677-5FC2-1FB95D194D41}"/>
              </a:ext>
            </a:extLst>
          </p:cNvPr>
          <p:cNvSpPr txBox="1">
            <a:spLocks/>
          </p:cNvSpPr>
          <p:nvPr/>
        </p:nvSpPr>
        <p:spPr>
          <a:xfrm>
            <a:off x="0" y="581367"/>
            <a:ext cx="12192000" cy="809831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sv-SE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Emballator Group</a:t>
            </a:r>
          </a:p>
        </p:txBody>
      </p:sp>
      <p:sp>
        <p:nvSpPr>
          <p:cNvPr id="3" name="Platshållare för text 3">
            <a:extLst>
              <a:ext uri="{FF2B5EF4-FFF2-40B4-BE49-F238E27FC236}">
                <a16:creationId xmlns:a16="http://schemas.microsoft.com/office/drawing/2014/main" id="{B8988B0E-C12A-4BAC-0C44-3BD521922A2D}"/>
              </a:ext>
            </a:extLst>
          </p:cNvPr>
          <p:cNvSpPr txBox="1">
            <a:spLocks/>
          </p:cNvSpPr>
          <p:nvPr/>
        </p:nvSpPr>
        <p:spPr>
          <a:xfrm>
            <a:off x="1292154" y="1851501"/>
            <a:ext cx="1906624" cy="80983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900 EMPLOYEES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402FC27-C57E-142E-9541-DA871F0D4FFD}"/>
              </a:ext>
            </a:extLst>
          </p:cNvPr>
          <p:cNvSpPr txBox="1">
            <a:spLocks/>
          </p:cNvSpPr>
          <p:nvPr/>
        </p:nvSpPr>
        <p:spPr>
          <a:xfrm>
            <a:off x="3662458" y="1887661"/>
            <a:ext cx="2237364" cy="782060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PAILS, POTS, CANS, BOTTLES, TUBES, CLOSURES​</a:t>
            </a:r>
          </a:p>
        </p:txBody>
      </p:sp>
      <p:sp>
        <p:nvSpPr>
          <p:cNvPr id="5" name="Platshållare för text 3">
            <a:extLst>
              <a:ext uri="{FF2B5EF4-FFF2-40B4-BE49-F238E27FC236}">
                <a16:creationId xmlns:a16="http://schemas.microsoft.com/office/drawing/2014/main" id="{88B6A597-3C30-6503-E9F5-43BD56EF0C68}"/>
              </a:ext>
            </a:extLst>
          </p:cNvPr>
          <p:cNvSpPr txBox="1">
            <a:spLocks/>
          </p:cNvSpPr>
          <p:nvPr/>
        </p:nvSpPr>
        <p:spPr>
          <a:xfrm>
            <a:off x="6361081" y="1833530"/>
            <a:ext cx="1906624" cy="80983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FACTORIES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7E2CCD52-0E5E-00BA-744B-E490B3DC9B43}"/>
              </a:ext>
            </a:extLst>
          </p:cNvPr>
          <p:cNvSpPr txBox="1">
            <a:spLocks/>
          </p:cNvSpPr>
          <p:nvPr/>
        </p:nvSpPr>
        <p:spPr>
          <a:xfrm>
            <a:off x="8899185" y="1851501"/>
            <a:ext cx="1906624" cy="80983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BUSINESS AREAS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69E1B65A-E2F1-DF21-6971-2837BDA691A4}"/>
              </a:ext>
            </a:extLst>
          </p:cNvPr>
          <p:cNvSpPr txBox="1">
            <a:spLocks/>
          </p:cNvSpPr>
          <p:nvPr/>
        </p:nvSpPr>
        <p:spPr>
          <a:xfrm>
            <a:off x="1292154" y="4689777"/>
            <a:ext cx="1906624" cy="80983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€250M TURNOVER</a:t>
            </a:r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5EA1658E-AC29-5112-BBC3-D792765486F4}"/>
              </a:ext>
            </a:extLst>
          </p:cNvPr>
          <p:cNvSpPr txBox="1">
            <a:spLocks/>
          </p:cNvSpPr>
          <p:nvPr/>
        </p:nvSpPr>
        <p:spPr>
          <a:xfrm>
            <a:off x="3827828" y="4689778"/>
            <a:ext cx="1906624" cy="80983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OWNED BY HERENCO</a:t>
            </a:r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461F34FE-2193-5D71-5E4E-331DDC1E7973}"/>
              </a:ext>
            </a:extLst>
          </p:cNvPr>
          <p:cNvSpPr txBox="1">
            <a:spLocks/>
          </p:cNvSpPr>
          <p:nvPr/>
        </p:nvSpPr>
        <p:spPr>
          <a:xfrm>
            <a:off x="6112216" y="4689778"/>
            <a:ext cx="2404354" cy="80983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PAINT, CHEMICAL, BEAUTY AND PERSONAL CARE, FOOD,</a:t>
            </a:r>
            <a:b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PHARMACEUTICALS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71DB99C9-FC65-2885-013D-15B52493653A}"/>
              </a:ext>
            </a:extLst>
          </p:cNvPr>
          <p:cNvSpPr txBox="1">
            <a:spLocks/>
          </p:cNvSpPr>
          <p:nvPr/>
        </p:nvSpPr>
        <p:spPr>
          <a:xfrm>
            <a:off x="8681940" y="4719471"/>
            <a:ext cx="2355711" cy="809831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 SOLUTIONS FOR FUTURE GENERATIONS</a:t>
            </a:r>
          </a:p>
        </p:txBody>
      </p:sp>
    </p:spTree>
    <p:extLst>
      <p:ext uri="{BB962C8B-B14F-4D97-AF65-F5344CB8AC3E}">
        <p14:creationId xmlns:p14="http://schemas.microsoft.com/office/powerpoint/2010/main" val="2639316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tshållare för text 4">
            <a:extLst>
              <a:ext uri="{FF2B5EF4-FFF2-40B4-BE49-F238E27FC236}">
                <a16:creationId xmlns:a16="http://schemas.microsoft.com/office/drawing/2014/main" id="{3593CE2C-9264-40FD-8C72-CC93871859CC}"/>
              </a:ext>
            </a:extLst>
          </p:cNvPr>
          <p:cNvSpPr txBox="1">
            <a:spLocks/>
          </p:cNvSpPr>
          <p:nvPr/>
        </p:nvSpPr>
        <p:spPr>
          <a:xfrm>
            <a:off x="1095094" y="1291485"/>
            <a:ext cx="10001812" cy="661999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Barlow Condensed Bold" panose="00000806000000000000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part of our offer - packaging solutions in plastics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80B765C1-BBDA-4987-80F1-34156C9400F9}"/>
              </a:ext>
            </a:extLst>
          </p:cNvPr>
          <p:cNvGrpSpPr/>
          <p:nvPr/>
        </p:nvGrpSpPr>
        <p:grpSpPr>
          <a:xfrm>
            <a:off x="150142" y="2317221"/>
            <a:ext cx="2894965" cy="2918294"/>
            <a:chOff x="68237" y="2251907"/>
            <a:chExt cx="2894965" cy="2918294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8C5D3070-1019-4ED8-B51D-2446F9CB0A39}"/>
                </a:ext>
              </a:extLst>
            </p:cNvPr>
            <p:cNvSpPr/>
            <p:nvPr/>
          </p:nvSpPr>
          <p:spPr>
            <a:xfrm>
              <a:off x="73302" y="4191227"/>
              <a:ext cx="2889680" cy="978974"/>
            </a:xfrm>
            <a:prstGeom prst="rect">
              <a:avLst/>
            </a:prstGeom>
            <a:solidFill>
              <a:srgbClr val="00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Platshållare för text 3">
              <a:extLst>
                <a:ext uri="{FF2B5EF4-FFF2-40B4-BE49-F238E27FC236}">
                  <a16:creationId xmlns:a16="http://schemas.microsoft.com/office/drawing/2014/main" id="{E8877610-C42E-4CEC-9224-C17C000A7106}"/>
                </a:ext>
              </a:extLst>
            </p:cNvPr>
            <p:cNvSpPr txBox="1">
              <a:spLocks/>
            </p:cNvSpPr>
            <p:nvPr/>
          </p:nvSpPr>
          <p:spPr>
            <a:xfrm>
              <a:off x="73301" y="4383478"/>
              <a:ext cx="2862087" cy="661999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Pails &amp; Containers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Emballator Lagan</a:t>
              </a:r>
              <a:br>
                <a:rPr kumimoji="0" lang="en-US" sz="14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4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EMBALLATOR PACKAGING UK</a:t>
              </a:r>
            </a:p>
          </p:txBody>
        </p:sp>
        <p:pic>
          <p:nvPicPr>
            <p:cNvPr id="26" name="Bildobjekt 25">
              <a:extLst>
                <a:ext uri="{FF2B5EF4-FFF2-40B4-BE49-F238E27FC236}">
                  <a16:creationId xmlns:a16="http://schemas.microsoft.com/office/drawing/2014/main" id="{AB55E4F5-5BE7-4B7C-A305-50B133C07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52" t="2185" r="10196" b="686"/>
            <a:stretch/>
          </p:blipFill>
          <p:spPr>
            <a:xfrm>
              <a:off x="68237" y="2251907"/>
              <a:ext cx="2894965" cy="1928208"/>
            </a:xfrm>
            <a:prstGeom prst="rect">
              <a:avLst/>
            </a:prstGeom>
          </p:spPr>
        </p:pic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8A955E17-0205-49C2-B52A-618FC9D819E1}"/>
              </a:ext>
            </a:extLst>
          </p:cNvPr>
          <p:cNvGrpSpPr/>
          <p:nvPr/>
        </p:nvGrpSpPr>
        <p:grpSpPr>
          <a:xfrm>
            <a:off x="3143045" y="2328335"/>
            <a:ext cx="2889681" cy="2907180"/>
            <a:chOff x="90008" y="2262793"/>
            <a:chExt cx="2889681" cy="2907180"/>
          </a:xfrm>
        </p:grpSpPr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7E491B7E-4DDA-47A9-B775-507440CC3CF5}"/>
                </a:ext>
              </a:extLst>
            </p:cNvPr>
            <p:cNvSpPr/>
            <p:nvPr/>
          </p:nvSpPr>
          <p:spPr>
            <a:xfrm>
              <a:off x="90009" y="4190999"/>
              <a:ext cx="2889680" cy="978974"/>
            </a:xfrm>
            <a:prstGeom prst="rect">
              <a:avLst/>
            </a:prstGeom>
            <a:solidFill>
              <a:srgbClr val="00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Platshållare för text 3">
              <a:extLst>
                <a:ext uri="{FF2B5EF4-FFF2-40B4-BE49-F238E27FC236}">
                  <a16:creationId xmlns:a16="http://schemas.microsoft.com/office/drawing/2014/main" id="{238FC5B9-8365-4E14-987C-F86C89A43134}"/>
                </a:ext>
              </a:extLst>
            </p:cNvPr>
            <p:cNvSpPr txBox="1">
              <a:spLocks/>
            </p:cNvSpPr>
            <p:nvPr/>
          </p:nvSpPr>
          <p:spPr>
            <a:xfrm>
              <a:off x="90008" y="4383250"/>
              <a:ext cx="2862087" cy="661999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Tubes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Emballator tectubes</a:t>
              </a:r>
            </a:p>
          </p:txBody>
        </p:sp>
        <p:pic>
          <p:nvPicPr>
            <p:cNvPr id="36" name="Bildobjekt 35">
              <a:extLst>
                <a:ext uri="{FF2B5EF4-FFF2-40B4-BE49-F238E27FC236}">
                  <a16:creationId xmlns:a16="http://schemas.microsoft.com/office/drawing/2014/main" id="{3DA9FF31-72FC-49DF-9CAD-E19007C10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61" r="7815"/>
            <a:stretch/>
          </p:blipFill>
          <p:spPr>
            <a:xfrm>
              <a:off x="90009" y="2262793"/>
              <a:ext cx="2889679" cy="1928208"/>
            </a:xfrm>
            <a:prstGeom prst="rect">
              <a:avLst/>
            </a:prstGeom>
          </p:spPr>
        </p:pic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01F885D0-CD71-4953-9EE5-3889A243F2B6}"/>
              </a:ext>
            </a:extLst>
          </p:cNvPr>
          <p:cNvGrpSpPr/>
          <p:nvPr/>
        </p:nvGrpSpPr>
        <p:grpSpPr>
          <a:xfrm>
            <a:off x="6130665" y="2317221"/>
            <a:ext cx="2894966" cy="2907180"/>
            <a:chOff x="90008" y="2262793"/>
            <a:chExt cx="2894966" cy="2907180"/>
          </a:xfrm>
        </p:grpSpPr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DD275ABF-9E8C-4663-A657-A4CEBB5DD2E0}"/>
                </a:ext>
              </a:extLst>
            </p:cNvPr>
            <p:cNvSpPr/>
            <p:nvPr/>
          </p:nvSpPr>
          <p:spPr>
            <a:xfrm>
              <a:off x="90009" y="4190999"/>
              <a:ext cx="2889680" cy="978974"/>
            </a:xfrm>
            <a:prstGeom prst="rect">
              <a:avLst/>
            </a:prstGeom>
            <a:solidFill>
              <a:srgbClr val="00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Platshållare för text 3">
              <a:extLst>
                <a:ext uri="{FF2B5EF4-FFF2-40B4-BE49-F238E27FC236}">
                  <a16:creationId xmlns:a16="http://schemas.microsoft.com/office/drawing/2014/main" id="{7F3D383D-9F30-4E62-B5A9-6CA9652B55F5}"/>
                </a:ext>
              </a:extLst>
            </p:cNvPr>
            <p:cNvSpPr txBox="1">
              <a:spLocks/>
            </p:cNvSpPr>
            <p:nvPr/>
          </p:nvSpPr>
          <p:spPr>
            <a:xfrm>
              <a:off x="90008" y="4383250"/>
              <a:ext cx="2862087" cy="661999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Caps and closures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Emballator Växjö</a:t>
              </a:r>
            </a:p>
          </p:txBody>
        </p:sp>
        <p:pic>
          <p:nvPicPr>
            <p:cNvPr id="40" name="Bildobjekt 39">
              <a:extLst>
                <a:ext uri="{FF2B5EF4-FFF2-40B4-BE49-F238E27FC236}">
                  <a16:creationId xmlns:a16="http://schemas.microsoft.com/office/drawing/2014/main" id="{45BEADA1-C5F0-4FCD-8C32-FE429163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751" r="7751"/>
            <a:stretch/>
          </p:blipFill>
          <p:spPr>
            <a:xfrm>
              <a:off x="90009" y="2262793"/>
              <a:ext cx="2894965" cy="1928208"/>
            </a:xfrm>
            <a:prstGeom prst="rect">
              <a:avLst/>
            </a:prstGeom>
          </p:spPr>
        </p:pic>
      </p:grpSp>
      <p:grpSp>
        <p:nvGrpSpPr>
          <p:cNvPr id="42" name="Grupp 41">
            <a:extLst>
              <a:ext uri="{FF2B5EF4-FFF2-40B4-BE49-F238E27FC236}">
                <a16:creationId xmlns:a16="http://schemas.microsoft.com/office/drawing/2014/main" id="{7F806FDC-4EFE-45B9-88CE-FB86F3D89EE3}"/>
              </a:ext>
            </a:extLst>
          </p:cNvPr>
          <p:cNvGrpSpPr/>
          <p:nvPr/>
        </p:nvGrpSpPr>
        <p:grpSpPr>
          <a:xfrm>
            <a:off x="9113001" y="2317221"/>
            <a:ext cx="2894966" cy="2907180"/>
            <a:chOff x="90008" y="2262793"/>
            <a:chExt cx="2894966" cy="2907180"/>
          </a:xfrm>
        </p:grpSpPr>
        <p:sp>
          <p:nvSpPr>
            <p:cNvPr id="44" name="Rektangel 43">
              <a:extLst>
                <a:ext uri="{FF2B5EF4-FFF2-40B4-BE49-F238E27FC236}">
                  <a16:creationId xmlns:a16="http://schemas.microsoft.com/office/drawing/2014/main" id="{9F1D407E-B21F-49C9-876A-58988CCD63CD}"/>
                </a:ext>
              </a:extLst>
            </p:cNvPr>
            <p:cNvSpPr/>
            <p:nvPr/>
          </p:nvSpPr>
          <p:spPr>
            <a:xfrm>
              <a:off x="90009" y="4190999"/>
              <a:ext cx="2889680" cy="978974"/>
            </a:xfrm>
            <a:prstGeom prst="rect">
              <a:avLst/>
            </a:prstGeom>
            <a:solidFill>
              <a:srgbClr val="00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Platshållare för text 3">
              <a:extLst>
                <a:ext uri="{FF2B5EF4-FFF2-40B4-BE49-F238E27FC236}">
                  <a16:creationId xmlns:a16="http://schemas.microsoft.com/office/drawing/2014/main" id="{99D0E6BF-8119-4963-B778-7138054B5FD4}"/>
                </a:ext>
              </a:extLst>
            </p:cNvPr>
            <p:cNvSpPr txBox="1">
              <a:spLocks/>
            </p:cNvSpPr>
            <p:nvPr/>
          </p:nvSpPr>
          <p:spPr>
            <a:xfrm>
              <a:off x="90008" y="4383250"/>
              <a:ext cx="2862087" cy="661999"/>
            </a:xfrm>
            <a:prstGeom prst="rect">
              <a:avLst/>
            </a:prstGeom>
            <a:noFill/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kern="1200">
                  <a:solidFill>
                    <a:schemeClr val="tx1"/>
                  </a:solidFill>
                  <a:latin typeface="Barlow Condensed Bold" panose="00000806000000000000" pitchFamily="2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a-DK" sz="1400" b="1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Bottles &amp; canisters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da-DK" sz="1400" b="0" i="0" u="none" strike="noStrike" kern="1200" cap="all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Emballator Mellerud</a:t>
              </a:r>
            </a:p>
          </p:txBody>
        </p:sp>
        <p:pic>
          <p:nvPicPr>
            <p:cNvPr id="46" name="Bildobjekt 45">
              <a:extLst>
                <a:ext uri="{FF2B5EF4-FFF2-40B4-BE49-F238E27FC236}">
                  <a16:creationId xmlns:a16="http://schemas.microsoft.com/office/drawing/2014/main" id="{06CE8EBF-A65B-4D81-A090-1086B76CD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6657" r="16586" b="72"/>
            <a:stretch/>
          </p:blipFill>
          <p:spPr>
            <a:xfrm>
              <a:off x="90009" y="2262793"/>
              <a:ext cx="2894965" cy="1928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12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D05CE5FD-B070-4DC5-93D8-027DFA60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23" y="1926771"/>
            <a:ext cx="5747994" cy="4693253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/>
                <a:cs typeface="Arial"/>
              </a:rPr>
              <a:t>2012 </a:t>
            </a:r>
            <a:r>
              <a:rPr lang="en-GB" sz="1800" err="1">
                <a:latin typeface="Arial"/>
                <a:cs typeface="Arial"/>
              </a:rPr>
              <a:t>Emballator</a:t>
            </a:r>
            <a:r>
              <a:rPr lang="en-GB" sz="1800">
                <a:latin typeface="Arial"/>
                <a:cs typeface="Arial"/>
              </a:rPr>
              <a:t> introduced, as one of the first in the world and the first in Europe, a tube made of renewable source.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/>
                <a:cs typeface="Arial"/>
              </a:rPr>
              <a:t>Same year we launched sports bottles made from same source. 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/>
                <a:cs typeface="Arial"/>
              </a:rPr>
              <a:t>We offer today a large range of bottles, cans, tubes and closures made of renewable source for food approved packaging and also UN classified packaging. 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/>
                <a:cs typeface="Arial"/>
              </a:rPr>
              <a:t>These products are 100% material recyclable. </a:t>
            </a:r>
            <a:endParaRPr lang="en-GB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sz="1800">
                <a:latin typeface="Arial"/>
                <a:cs typeface="Arial"/>
              </a:rPr>
              <a:t>Sugar cane-based polyethylene has the advantage of having a really high biogenic carbon uptake. 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AB3A7257-FDA1-4671-A31D-F63D23BFB03F}"/>
              </a:ext>
            </a:extLst>
          </p:cNvPr>
          <p:cNvGrpSpPr/>
          <p:nvPr/>
        </p:nvGrpSpPr>
        <p:grpSpPr>
          <a:xfrm>
            <a:off x="6931842" y="0"/>
            <a:ext cx="5260158" cy="6233523"/>
            <a:chOff x="6931842" y="0"/>
            <a:chExt cx="5260158" cy="6233523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7AAE994-3F3E-4C33-A206-5594C499B1DC}"/>
                </a:ext>
              </a:extLst>
            </p:cNvPr>
            <p:cNvSpPr/>
            <p:nvPr/>
          </p:nvSpPr>
          <p:spPr>
            <a:xfrm>
              <a:off x="6931842" y="0"/>
              <a:ext cx="5260158" cy="6233523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6054A22C-83B8-4101-A5F9-BA457717B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037"/>
            <a:stretch/>
          </p:blipFill>
          <p:spPr>
            <a:xfrm>
              <a:off x="8891648" y="666756"/>
              <a:ext cx="2690286" cy="5524487"/>
            </a:xfrm>
            <a:prstGeom prst="rect">
              <a:avLst/>
            </a:prstGeom>
          </p:spPr>
        </p:pic>
        <p:pic>
          <p:nvPicPr>
            <p:cNvPr id="9" name="Bildobjekt 8" descr="En bild som visar porslin&#10;&#10;Automatiskt genererad beskrivning">
              <a:extLst>
                <a:ext uri="{FF2B5EF4-FFF2-40B4-BE49-F238E27FC236}">
                  <a16:creationId xmlns:a16="http://schemas.microsoft.com/office/drawing/2014/main" id="{27A55B0A-CAEF-4898-8B1D-610979D2C4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6177"/>
            <a:stretch/>
          </p:blipFill>
          <p:spPr>
            <a:xfrm>
              <a:off x="7944561" y="1716480"/>
              <a:ext cx="1470755" cy="4474763"/>
            </a:xfrm>
            <a:prstGeom prst="rect">
              <a:avLst/>
            </a:prstGeom>
          </p:spPr>
        </p:pic>
      </p:grpSp>
      <p:pic>
        <p:nvPicPr>
          <p:cNvPr id="3" name="Bildobjekt 2">
            <a:extLst>
              <a:ext uri="{FF2B5EF4-FFF2-40B4-BE49-F238E27FC236}">
                <a16:creationId xmlns:a16="http://schemas.microsoft.com/office/drawing/2014/main" id="{E15306EF-7D13-433D-BA3A-CAEB99D825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07" t="7519" r="2807" b="8073"/>
          <a:stretch/>
        </p:blipFill>
        <p:spPr>
          <a:xfrm>
            <a:off x="7324974" y="666756"/>
            <a:ext cx="4709868" cy="5320388"/>
          </a:xfrm>
          <a:prstGeom prst="rect">
            <a:avLst/>
          </a:prstGeom>
        </p:spPr>
      </p:pic>
      <p:sp>
        <p:nvSpPr>
          <p:cNvPr id="16" name="Rubrik 15">
            <a:extLst>
              <a:ext uri="{FF2B5EF4-FFF2-40B4-BE49-F238E27FC236}">
                <a16:creationId xmlns:a16="http://schemas.microsoft.com/office/drawing/2014/main" id="{D7AF80AC-6A15-4E2D-ACE6-F65E9D78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53" y="865239"/>
            <a:ext cx="5462352" cy="943545"/>
          </a:xfrm>
        </p:spPr>
        <p:txBody>
          <a:bodyPr/>
          <a:lstStyle/>
          <a:p>
            <a:r>
              <a:rPr lang="en-US" sz="3200" dirty="0"/>
              <a:t>Pioneers of Bio-PE from sugarcane</a:t>
            </a:r>
          </a:p>
        </p:txBody>
      </p:sp>
    </p:spTree>
    <p:extLst>
      <p:ext uri="{BB962C8B-B14F-4D97-AF65-F5344CB8AC3E}">
        <p14:creationId xmlns:p14="http://schemas.microsoft.com/office/powerpoint/2010/main" val="3254494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A5E2-0F99-ACA6-04FA-B6A9F26F1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15438"/>
            <a:ext cx="10515600" cy="914716"/>
          </a:xfrm>
        </p:spPr>
        <p:txBody>
          <a:bodyPr/>
          <a:lstStyle/>
          <a:p>
            <a:r>
              <a:rPr lang="en-US" dirty="0" err="1"/>
              <a:t>Emballator’s</a:t>
            </a:r>
            <a:r>
              <a:rPr lang="en-US" dirty="0"/>
              <a:t> Climate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06CC0-F888-0458-7611-DE57636BAA58}"/>
              </a:ext>
            </a:extLst>
          </p:cNvPr>
          <p:cNvSpPr txBox="1"/>
          <p:nvPr/>
        </p:nvSpPr>
        <p:spPr>
          <a:xfrm>
            <a:off x="3478332" y="4030154"/>
            <a:ext cx="52353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5E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2030</a:t>
            </a:r>
          </a:p>
        </p:txBody>
      </p:sp>
    </p:spTree>
    <p:extLst>
      <p:ext uri="{BB962C8B-B14F-4D97-AF65-F5344CB8AC3E}">
        <p14:creationId xmlns:p14="http://schemas.microsoft.com/office/powerpoint/2010/main" val="3920877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Object 24" hidden="1">
            <a:extLst>
              <a:ext uri="{FF2B5EF4-FFF2-40B4-BE49-F238E27FC236}">
                <a16:creationId xmlns:a16="http://schemas.microsoft.com/office/drawing/2014/main" id="{E42F726B-3138-49AB-91C5-F7A6B7E1237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10" imgW="404" imgH="405" progId="TCLayout.ActiveDocument.1">
                  <p:embed/>
                </p:oleObj>
              </mc:Choice>
              <mc:Fallback>
                <p:oleObj name="think-cell Slide" r:id="rId10" imgW="404" imgH="405" progId="TCLayout.ActiveDocument.1">
                  <p:embed/>
                  <p:pic>
                    <p:nvPicPr>
                      <p:cNvPr id="25" name="Object 24" hidden="1">
                        <a:extLst>
                          <a:ext uri="{FF2B5EF4-FFF2-40B4-BE49-F238E27FC236}">
                            <a16:creationId xmlns:a16="http://schemas.microsoft.com/office/drawing/2014/main" id="{E42F726B-3138-49AB-91C5-F7A6B7E123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AF0A727F-6DA3-4FAA-8FB5-F75DA59AB0E7}"/>
              </a:ext>
            </a:extLst>
          </p:cNvPr>
          <p:cNvSpPr>
            <a:spLocks/>
          </p:cNvSpPr>
          <p:nvPr/>
        </p:nvSpPr>
        <p:spPr bwMode="gray">
          <a:xfrm>
            <a:off x="9773546" y="2304943"/>
            <a:ext cx="2195492" cy="3596599"/>
          </a:xfrm>
          <a:prstGeom prst="rect">
            <a:avLst/>
          </a:prstGeom>
          <a:solidFill>
            <a:srgbClr val="005E60">
              <a:alpha val="40000"/>
            </a:srgb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endParaRPr lang="sv-SE" sz="1400" b="1">
              <a:solidFill>
                <a:srgbClr val="0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BEE57A-8576-4F1B-A24B-516422083EA6}"/>
              </a:ext>
            </a:extLst>
          </p:cNvPr>
          <p:cNvSpPr>
            <a:spLocks/>
          </p:cNvSpPr>
          <p:nvPr/>
        </p:nvSpPr>
        <p:spPr bwMode="gray">
          <a:xfrm>
            <a:off x="7376473" y="2304943"/>
            <a:ext cx="2195492" cy="3596599"/>
          </a:xfrm>
          <a:prstGeom prst="rect">
            <a:avLst/>
          </a:prstGeom>
          <a:solidFill>
            <a:srgbClr val="005E60">
              <a:alpha val="60000"/>
            </a:srgb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endParaRPr lang="sv-SE" sz="140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748A38-33E8-4AF3-8005-1456EE3BE7EA}"/>
              </a:ext>
            </a:extLst>
          </p:cNvPr>
          <p:cNvSpPr>
            <a:spLocks/>
          </p:cNvSpPr>
          <p:nvPr/>
        </p:nvSpPr>
        <p:spPr bwMode="gray">
          <a:xfrm>
            <a:off x="4979399" y="2304943"/>
            <a:ext cx="2195492" cy="3596599"/>
          </a:xfrm>
          <a:prstGeom prst="rect">
            <a:avLst/>
          </a:prstGeom>
          <a:solidFill>
            <a:srgbClr val="005E60">
              <a:alpha val="80000"/>
            </a:srgb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endParaRPr lang="sv-SE" sz="1400">
              <a:solidFill>
                <a:srgbClr val="FFFFFF"/>
              </a:solidFill>
            </a:endParaRPr>
          </a:p>
        </p:txBody>
      </p:sp>
      <p:grpSp>
        <p:nvGrpSpPr>
          <p:cNvPr id="51" name="CustomIcon">
            <a:extLst>
              <a:ext uri="{FF2B5EF4-FFF2-40B4-BE49-F238E27FC236}">
                <a16:creationId xmlns:a16="http://schemas.microsoft.com/office/drawing/2014/main" id="{88302A12-BE4F-434D-88A2-ED2EC929471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1361108" y="2356361"/>
            <a:ext cx="430213" cy="430213"/>
            <a:chOff x="-205105" y="-205105"/>
            <a:chExt cx="1019810" cy="1019810"/>
          </a:xfrm>
          <a:noFill/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B37BD9FB-4B18-4001-8CBF-B1BB69AB87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611B8F55-8850-449B-8458-2D6B4E3CD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54" name="CustomIcon">
            <a:extLst>
              <a:ext uri="{FF2B5EF4-FFF2-40B4-BE49-F238E27FC236}">
                <a16:creationId xmlns:a16="http://schemas.microsoft.com/office/drawing/2014/main" id="{E9BF1439-6685-4C5F-AE77-5BDB69308B8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8966874" y="2356361"/>
            <a:ext cx="430213" cy="430213"/>
            <a:chOff x="-205105" y="-205105"/>
            <a:chExt cx="1019810" cy="1019810"/>
          </a:xfrm>
          <a:noFill/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7D2FDC9-EE3A-454F-BADF-B780C50932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A0710556-C85B-4098-ACB4-83947221E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57" name="CustomIcon">
            <a:extLst>
              <a:ext uri="{FF2B5EF4-FFF2-40B4-BE49-F238E27FC236}">
                <a16:creationId xmlns:a16="http://schemas.microsoft.com/office/drawing/2014/main" id="{94842226-969B-4877-A468-2B7AFF6FDA59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6572640" y="2356361"/>
            <a:ext cx="430213" cy="430213"/>
            <a:chOff x="-205105" y="-205105"/>
            <a:chExt cx="1019810" cy="1019810"/>
          </a:xfrm>
          <a:noFill/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FEC94714-5848-4897-BAF0-5BCCF7EF3A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7B5AFFBC-6CD3-416B-9C5F-8F702B177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0542E69-97C5-46BD-BE36-DD60F3A79566}"/>
              </a:ext>
            </a:extLst>
          </p:cNvPr>
          <p:cNvSpPr>
            <a:spLocks/>
          </p:cNvSpPr>
          <p:nvPr/>
        </p:nvSpPr>
        <p:spPr bwMode="gray">
          <a:xfrm>
            <a:off x="185254" y="2304943"/>
            <a:ext cx="2195492" cy="3596599"/>
          </a:xfrm>
          <a:prstGeom prst="rect">
            <a:avLst/>
          </a:prstGeom>
          <a:solidFill>
            <a:srgbClr val="005E60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endParaRPr lang="sv-SE" sz="1400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DA726-ECC4-4BA2-B9E9-435D27D0063A}"/>
              </a:ext>
            </a:extLst>
          </p:cNvPr>
          <p:cNvSpPr>
            <a:spLocks/>
          </p:cNvSpPr>
          <p:nvPr/>
        </p:nvSpPr>
        <p:spPr bwMode="gray">
          <a:xfrm>
            <a:off x="2582327" y="2304943"/>
            <a:ext cx="2195492" cy="3596599"/>
          </a:xfrm>
          <a:prstGeom prst="rect">
            <a:avLst/>
          </a:prstGeom>
          <a:solidFill>
            <a:srgbClr val="005E60">
              <a:alpha val="89804"/>
            </a:srgbClr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eaLnBrk="1" fontAlgn="auto" hangingPunct="1">
              <a:spcBef>
                <a:spcPts val="300"/>
              </a:spcBef>
              <a:spcAft>
                <a:spcPts val="300"/>
              </a:spcAft>
              <a:defRPr/>
            </a:pPr>
            <a:endParaRPr lang="sv-SE" sz="1400">
              <a:solidFill>
                <a:srgbClr val="FFFFFF"/>
              </a:solidFill>
            </a:endParaRPr>
          </a:p>
        </p:txBody>
      </p:sp>
      <p:sp>
        <p:nvSpPr>
          <p:cNvPr id="8" name="TextBox 56">
            <a:extLst>
              <a:ext uri="{FF2B5EF4-FFF2-40B4-BE49-F238E27FC236}">
                <a16:creationId xmlns:a16="http://schemas.microsoft.com/office/drawing/2014/main" id="{0F916ACA-AC71-4299-8D1F-BA831226754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3844" y="3023445"/>
            <a:ext cx="180054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altLang="en-US" sz="1600" b="1">
                <a:solidFill>
                  <a:srgbClr val="FFFFFF"/>
                </a:solidFill>
                <a:cs typeface="Arial" panose="020B0604020202020204" pitchFamily="34" charset="0"/>
                <a:sym typeface="Theinhardt Pan Medium" panose="020B0604020101020102"/>
              </a:rPr>
              <a:t>Reduce emissions from plastic materials</a:t>
            </a:r>
          </a:p>
        </p:txBody>
      </p:sp>
      <p:sp>
        <p:nvSpPr>
          <p:cNvPr id="9" name="TextBox 42">
            <a:extLst>
              <a:ext uri="{FF2B5EF4-FFF2-40B4-BE49-F238E27FC236}">
                <a16:creationId xmlns:a16="http://schemas.microsoft.com/office/drawing/2014/main" id="{E1339FAC-0A56-4AAF-85C6-261ECC893E5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3844" y="2159528"/>
            <a:ext cx="300038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en-US" altLang="en-US" sz="4800" b="1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  <a:sym typeface="Theinhardt Pan Medium" panose="020B0604020101020102"/>
              </a:rPr>
              <a:t>1</a:t>
            </a:r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D843D538-DBEF-4125-AABF-532AF30F12B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72794" y="2990141"/>
            <a:ext cx="18192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b="1">
                <a:cs typeface="Arial" panose="020B0604020202020204" pitchFamily="34" charset="0"/>
                <a:sym typeface="Theinhardt Pan Medium" panose="020B0604020101020102"/>
              </a:rPr>
              <a:t>Reach net zero emissions from own transports</a:t>
            </a:r>
          </a:p>
        </p:txBody>
      </p:sp>
      <p:sp>
        <p:nvSpPr>
          <p:cNvPr id="11" name="TextBox 47">
            <a:extLst>
              <a:ext uri="{FF2B5EF4-FFF2-40B4-BE49-F238E27FC236}">
                <a16:creationId xmlns:a16="http://schemas.microsoft.com/office/drawing/2014/main" id="{57E336E1-EFE8-47C7-93A4-6891197FC8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72794" y="2159528"/>
            <a:ext cx="4000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en-US" altLang="en-US" sz="4800" b="1">
                <a:solidFill>
                  <a:srgbClr val="000000"/>
                </a:solidFill>
                <a:latin typeface="Georgia" panose="02040502050405020303" pitchFamily="18" charset="0"/>
                <a:cs typeface="Arial" panose="020B0604020202020204" pitchFamily="34" charset="0"/>
                <a:sym typeface="Theinhardt Pan Medium" panose="020B0604020101020102"/>
              </a:rPr>
              <a:t>4</a:t>
            </a:r>
          </a:p>
        </p:txBody>
      </p:sp>
      <p:sp>
        <p:nvSpPr>
          <p:cNvPr id="12" name="TextBox 41">
            <a:extLst>
              <a:ext uri="{FF2B5EF4-FFF2-40B4-BE49-F238E27FC236}">
                <a16:creationId xmlns:a16="http://schemas.microsoft.com/office/drawing/2014/main" id="{066FB145-E6E7-4A9C-BAF3-F3A7F0EE18E5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001446" y="2996652"/>
            <a:ext cx="17898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altLang="en-US" sz="1600" b="1">
                <a:solidFill>
                  <a:srgbClr val="000000"/>
                </a:solidFill>
                <a:cs typeface="Arial" panose="020B0604020202020204" pitchFamily="34" charset="0"/>
                <a:sym typeface="Theinhardt Pan Medium" panose="020B0604020101020102"/>
              </a:rPr>
              <a:t>Establish solution for own circular closed loop</a:t>
            </a:r>
          </a:p>
        </p:txBody>
      </p:sp>
      <p:sp>
        <p:nvSpPr>
          <p:cNvPr id="13" name="TextBox 48">
            <a:extLst>
              <a:ext uri="{FF2B5EF4-FFF2-40B4-BE49-F238E27FC236}">
                <a16:creationId xmlns:a16="http://schemas.microsoft.com/office/drawing/2014/main" id="{A8C9E38C-1480-45AD-95D2-7B5B1634C49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001446" y="2159528"/>
            <a:ext cx="3683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en-US" altLang="en-US" sz="4800" b="1">
                <a:latin typeface="Georgia" panose="02040502050405020303" pitchFamily="18" charset="0"/>
                <a:cs typeface="Arial" panose="020B0604020202020204" pitchFamily="34" charset="0"/>
                <a:sym typeface="Theinhardt Pan Medium" panose="020B0604020101020102"/>
              </a:rPr>
              <a:t>5</a:t>
            </a:r>
          </a:p>
        </p:txBody>
      </p:sp>
      <p:sp>
        <p:nvSpPr>
          <p:cNvPr id="14" name="TextBox 80">
            <a:extLst>
              <a:ext uri="{FF2B5EF4-FFF2-40B4-BE49-F238E27FC236}">
                <a16:creationId xmlns:a16="http://schemas.microsoft.com/office/drawing/2014/main" id="{248927D6-F0ED-4CC9-B5EB-633C1CAE21E3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58432" y="3023445"/>
            <a:ext cx="1844421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altLang="en-US" sz="1600" b="1">
                <a:solidFill>
                  <a:srgbClr val="FFFFFF"/>
                </a:solidFill>
                <a:cs typeface="Arial" panose="020B0604020202020204" pitchFamily="34" charset="0"/>
                <a:sym typeface="Theinhardt Pan Medium" panose="020B0604020101020102"/>
              </a:rPr>
              <a:t>Improve energy efficiency, produce and use climate neutral energy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F4655578-A599-4A2F-9397-D7B988231E6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58432" y="2159528"/>
            <a:ext cx="3857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en-US" altLang="en-US" sz="4800" b="1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  <a:sym typeface="Theinhardt Pan Medium" panose="020B0604020101020102"/>
              </a:rPr>
              <a:t>3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8B3C3F83-B288-4A77-A152-CE2B0342204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42481" y="3023444"/>
            <a:ext cx="1866138" cy="88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</a:pPr>
            <a:r>
              <a:rPr lang="en-US" altLang="en-US" sz="1600" b="1">
                <a:solidFill>
                  <a:srgbClr val="FFFFFF"/>
                </a:solidFill>
                <a:cs typeface="Arial" panose="020B0604020202020204" pitchFamily="34" charset="0"/>
                <a:sym typeface="Theinhardt Pan Medium" panose="020B0604020101020102"/>
              </a:rPr>
              <a:t>Reduce emissions from metal materials</a:t>
            </a:r>
          </a:p>
        </p:txBody>
      </p:sp>
      <p:sp>
        <p:nvSpPr>
          <p:cNvPr id="17" name="TextBox 50">
            <a:extLst>
              <a:ext uri="{FF2B5EF4-FFF2-40B4-BE49-F238E27FC236}">
                <a16:creationId xmlns:a16="http://schemas.microsoft.com/office/drawing/2014/main" id="{8CFBD754-9B9C-42AA-A177-0CFE48EF27E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42482" y="2159528"/>
            <a:ext cx="387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en-US" altLang="en-US" sz="4800" b="1">
                <a:solidFill>
                  <a:srgbClr val="FFFFFF"/>
                </a:solidFill>
                <a:latin typeface="Georgia" panose="02040502050405020303" pitchFamily="18" charset="0"/>
                <a:cs typeface="Arial" panose="020B0604020202020204" pitchFamily="34" charset="0"/>
                <a:sym typeface="Theinhardt Pan Medium" panose="020B0604020101020102"/>
              </a:rPr>
              <a:t>2</a:t>
            </a:r>
          </a:p>
        </p:txBody>
      </p:sp>
      <p:sp>
        <p:nvSpPr>
          <p:cNvPr id="18" name="TextBox 52">
            <a:extLst>
              <a:ext uri="{FF2B5EF4-FFF2-40B4-BE49-F238E27FC236}">
                <a16:creationId xmlns:a16="http://schemas.microsoft.com/office/drawing/2014/main" id="{93C633B3-4A9A-48A9-AFA0-C8B9D0F9D4F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3844" y="4213027"/>
            <a:ext cx="1819275" cy="161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-225425"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indent="-287338"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indent="-182563"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indent="-136525"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288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860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"/>
              </a:spcAft>
              <a:buNone/>
            </a:pPr>
            <a:r>
              <a:rPr lang="en-US" altLang="en-US" sz="1300">
                <a:solidFill>
                  <a:schemeClr val="bg1"/>
                </a:solidFill>
              </a:rPr>
              <a:t>2030 goals:</a:t>
            </a:r>
          </a:p>
          <a:p>
            <a:pPr marL="285750" indent="-28575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chemeClr val="bg1"/>
                </a:solidFill>
              </a:rPr>
              <a:t>30% recycled plastic in product portfolio</a:t>
            </a:r>
          </a:p>
          <a:p>
            <a:pPr marL="285750" indent="-28575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chemeClr val="bg1"/>
                </a:solidFill>
              </a:rPr>
              <a:t>50% reduced climate footprint per revenue</a:t>
            </a:r>
          </a:p>
          <a:p>
            <a:pPr marL="285750" indent="-28575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chemeClr val="bg1"/>
                </a:solidFill>
              </a:rPr>
              <a:t>100% recyclability</a:t>
            </a:r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E01508A1-6940-452C-BF7F-E3D3A9206937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572794" y="4213027"/>
            <a:ext cx="181927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-225425"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indent="-287338"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indent="-182563"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indent="-136525"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288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860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ts val="100"/>
              </a:spcAft>
              <a:buNone/>
            </a:pPr>
            <a:r>
              <a:rPr lang="en-US" altLang="en-US" sz="1300">
                <a:solidFill>
                  <a:srgbClr val="000000"/>
                </a:solidFill>
              </a:rPr>
              <a:t>2030 goal:</a:t>
            </a:r>
          </a:p>
          <a:p>
            <a:pPr marL="17145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rgbClr val="000000"/>
                </a:solidFill>
              </a:rPr>
              <a:t>Net-zero emission from shipments that we are responsible for</a:t>
            </a:r>
            <a:endParaRPr lang="sv-SE" altLang="en-US" sz="1300">
              <a:solidFill>
                <a:srgbClr val="000000"/>
              </a:solidFill>
            </a:endParaRPr>
          </a:p>
        </p:txBody>
      </p:sp>
      <p:sp>
        <p:nvSpPr>
          <p:cNvPr id="20" name="TextBox 73">
            <a:extLst>
              <a:ext uri="{FF2B5EF4-FFF2-40B4-BE49-F238E27FC236}">
                <a16:creationId xmlns:a16="http://schemas.microsoft.com/office/drawing/2014/main" id="{B6E13031-3BC4-47AE-92B3-83984A940C5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972046" y="4213027"/>
            <a:ext cx="18192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-225425"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indent="-287338"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indent="-182563"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indent="-136525"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288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860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00"/>
              </a:spcAft>
              <a:buNone/>
            </a:pPr>
            <a:r>
              <a:rPr lang="en-US" altLang="en-US" sz="1300"/>
              <a:t>Ambition for 2030:</a:t>
            </a:r>
          </a:p>
          <a:p>
            <a:pPr marL="285750" indent="-2857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/>
              <a:t>5-15% of recycled plastic materials via own circular closed loop</a:t>
            </a:r>
          </a:p>
        </p:txBody>
      </p:sp>
      <p:sp>
        <p:nvSpPr>
          <p:cNvPr id="21" name="TextBox 74">
            <a:extLst>
              <a:ext uri="{FF2B5EF4-FFF2-40B4-BE49-F238E27FC236}">
                <a16:creationId xmlns:a16="http://schemas.microsoft.com/office/drawing/2014/main" id="{7139CB1D-E223-47C5-A58F-8D9075C5A18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183578" y="4213027"/>
            <a:ext cx="181927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-225425"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indent="-287338"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indent="-182563"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indent="-136525"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288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860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00"/>
              </a:spcAft>
              <a:buNone/>
            </a:pPr>
            <a:r>
              <a:rPr lang="en-US" altLang="en-US" sz="1300">
                <a:solidFill>
                  <a:schemeClr val="bg1"/>
                </a:solidFill>
              </a:rPr>
              <a:t>2030 goals:</a:t>
            </a:r>
          </a:p>
          <a:p>
            <a:pPr marL="17145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chemeClr val="bg1"/>
                </a:solidFill>
              </a:rPr>
              <a:t>Net-zero in Scope 1</a:t>
            </a:r>
          </a:p>
          <a:p>
            <a:pPr marL="171450" indent="-171450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chemeClr val="bg1"/>
                </a:solidFill>
              </a:rPr>
              <a:t>Net-zero in Scope 2</a:t>
            </a:r>
          </a:p>
        </p:txBody>
      </p:sp>
      <p:sp>
        <p:nvSpPr>
          <p:cNvPr id="22" name="TextBox 75">
            <a:extLst>
              <a:ext uri="{FF2B5EF4-FFF2-40B4-BE49-F238E27FC236}">
                <a16:creationId xmlns:a16="http://schemas.microsoft.com/office/drawing/2014/main" id="{2B652F06-2AF1-4B27-9169-78142AD53D5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789344" y="4213027"/>
            <a:ext cx="1819275" cy="113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noAutofit/>
          </a:bodyPr>
          <a:lstStyle>
            <a:lvl1pPr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28600" indent="-225425"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5938" indent="-287338"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2950" indent="-182563"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14400" indent="-136525"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3716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18288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2860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743200" indent="-136525" eaLnBrk="0" fontAlgn="base" hangingPunct="0">
              <a:spcBef>
                <a:spcPct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00"/>
              </a:spcAft>
              <a:buNone/>
            </a:pPr>
            <a:r>
              <a:rPr lang="en-US" altLang="en-US" sz="1300">
                <a:solidFill>
                  <a:schemeClr val="bg1"/>
                </a:solidFill>
              </a:rPr>
              <a:t>2030 goals:</a:t>
            </a:r>
          </a:p>
          <a:p>
            <a:pPr marL="285750" indent="-28575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chemeClr val="bg1"/>
                </a:solidFill>
              </a:rPr>
              <a:t>30% reduced climate footprint per revenue</a:t>
            </a:r>
          </a:p>
          <a:p>
            <a:pPr marL="285750" indent="-285750" eaLnBrk="1" hangingPunct="1"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en-US" sz="1300">
                <a:solidFill>
                  <a:schemeClr val="bg1"/>
                </a:solidFill>
              </a:rPr>
              <a:t>100% recyclability</a:t>
            </a:r>
          </a:p>
        </p:txBody>
      </p:sp>
      <p:grpSp>
        <p:nvGrpSpPr>
          <p:cNvPr id="36" name="CustomIcon">
            <a:extLst>
              <a:ext uri="{FF2B5EF4-FFF2-40B4-BE49-F238E27FC236}">
                <a16:creationId xmlns:a16="http://schemas.microsoft.com/office/drawing/2014/main" id="{C5351898-D4B8-4A20-91A0-B1E82148EC1E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4178947" y="2356361"/>
            <a:ext cx="429672" cy="429672"/>
            <a:chOff x="-205105" y="-205105"/>
            <a:chExt cx="1019810" cy="1019810"/>
          </a:xfrm>
          <a:noFill/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7D10BDC-A504-4790-9883-97981413C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6BE4733F-DB17-44E2-8C6F-4812E116C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grpSp>
        <p:nvGrpSpPr>
          <p:cNvPr id="39" name="CustomIcon">
            <a:extLst>
              <a:ext uri="{FF2B5EF4-FFF2-40B4-BE49-F238E27FC236}">
                <a16:creationId xmlns:a16="http://schemas.microsoft.com/office/drawing/2014/main" id="{6786BF32-FAE8-4DB3-94F6-7202B7B08541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784713" y="2419754"/>
            <a:ext cx="429672" cy="429672"/>
            <a:chOff x="-205105" y="-205105"/>
            <a:chExt cx="1019810" cy="1019810"/>
          </a:xfrm>
          <a:noFill/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4E897E5-FD53-4A32-A069-9B4CFE1AC5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205105" y="-205105"/>
              <a:ext cx="1019810" cy="101981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C31A064-307C-401C-BEBE-BA997BBF1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0" y="0"/>
              <a:ext cx="609600" cy="609600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3A93FC-D75D-4E89-AD16-372B90DCAE92}"/>
              </a:ext>
            </a:extLst>
          </p:cNvPr>
          <p:cNvSpPr/>
          <p:nvPr/>
        </p:nvSpPr>
        <p:spPr>
          <a:xfrm>
            <a:off x="185254" y="639133"/>
            <a:ext cx="11782425" cy="1513335"/>
          </a:xfrm>
          <a:prstGeom prst="roundRect">
            <a:avLst/>
          </a:prstGeom>
          <a:solidFill>
            <a:srgbClr val="005E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latin typeface="Arial" panose="020B0604020202020204" pitchFamily="34" charset="0"/>
                <a:cs typeface="Arial" panose="020B0604020202020204" pitchFamily="34" charset="0"/>
              </a:rPr>
              <a:t>We create packaging solutions for future generations</a:t>
            </a:r>
          </a:p>
          <a:p>
            <a:pPr algn="ctr"/>
            <a:endParaRPr lang="sv-SE" sz="1400" b="1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2045: Climate neutrality throughout the value chain</a:t>
            </a:r>
          </a:p>
          <a:p>
            <a:pPr lvl="1"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2030: Halved climate footprint per revenue*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61702-20F5-9983-57B1-329DC05AE511}"/>
              </a:ext>
            </a:extLst>
          </p:cNvPr>
          <p:cNvSpPr txBox="1"/>
          <p:nvPr/>
        </p:nvSpPr>
        <p:spPr>
          <a:xfrm>
            <a:off x="185254" y="6016353"/>
            <a:ext cx="22850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*Compared to 2021</a:t>
            </a:r>
          </a:p>
        </p:txBody>
      </p:sp>
    </p:spTree>
    <p:extLst>
      <p:ext uri="{BB962C8B-B14F-4D97-AF65-F5344CB8AC3E}">
        <p14:creationId xmlns:p14="http://schemas.microsoft.com/office/powerpoint/2010/main" val="1456363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6" hidden="1">
            <a:extLst>
              <a:ext uri="{FF2B5EF4-FFF2-40B4-BE49-F238E27FC236}">
                <a16:creationId xmlns:a16="http://schemas.microsoft.com/office/drawing/2014/main" id="{6ECB4E88-92F1-49F2-A873-5E20942122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think-cell Slide" r:id="rId58" imgW="404" imgH="405" progId="TCLayout.ActiveDocument.1">
                  <p:embed/>
                </p:oleObj>
              </mc:Choice>
              <mc:Fallback>
                <p:oleObj name="think-cell Slide" r:id="rId58" imgW="404" imgH="405" progId="TCLayout.ActiveDocument.1">
                  <p:embed/>
                  <p:pic>
                    <p:nvPicPr>
                      <p:cNvPr id="6" name="Object 6" hidden="1">
                        <a:extLst>
                          <a:ext uri="{FF2B5EF4-FFF2-40B4-BE49-F238E27FC236}">
                            <a16:creationId xmlns:a16="http://schemas.microsoft.com/office/drawing/2014/main" id="{6ECB4E88-92F1-49F2-A873-5E2094212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E898ABD-5887-48DC-BFC3-7A057E5262B4}"/>
              </a:ext>
            </a:extLst>
          </p:cNvPr>
          <p:cNvSpPr/>
          <p:nvPr/>
        </p:nvSpPr>
        <p:spPr>
          <a:xfrm>
            <a:off x="232489" y="5819897"/>
            <a:ext cx="11782425" cy="494099"/>
          </a:xfrm>
          <a:prstGeom prst="rect">
            <a:avLst/>
          </a:prstGeom>
          <a:solidFill>
            <a:srgbClr val="005E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A6FB40-CED1-46A4-8165-9F02F74FB809}"/>
              </a:ext>
            </a:extLst>
          </p:cNvPr>
          <p:cNvSpPr txBox="1">
            <a:spLocks/>
          </p:cNvSpPr>
          <p:nvPr/>
        </p:nvSpPr>
        <p:spPr>
          <a:xfrm>
            <a:off x="204108" y="228490"/>
            <a:ext cx="11783784" cy="3877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2800" b="1"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Potential to half the emissions per SEK by 2030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B018BD1B-7DBE-40F9-86B2-9E8E030109AF}"/>
              </a:ext>
            </a:extLst>
          </p:cNvPr>
          <p:cNvSpPr txBox="1">
            <a:spLocks/>
          </p:cNvSpPr>
          <p:nvPr/>
        </p:nvSpPr>
        <p:spPr>
          <a:xfrm>
            <a:off x="204108" y="1319213"/>
            <a:ext cx="11783784" cy="431800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Emballator's value </a:t>
            </a:r>
            <a:r>
              <a:rPr lang="en-US" sz="1400" b="1">
                <a:solidFill>
                  <a:srgbClr val="000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chain emissions, 2021 and 2030</a:t>
            </a:r>
            <a:endParaRPr kumimoji="0" lang="sv-SE" sz="14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000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Thousands of tons of CO</a:t>
            </a:r>
            <a:r>
              <a:rPr lang="en-US" sz="1400" baseline="-25000">
                <a:solidFill>
                  <a:srgbClr val="000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r>
              <a:rPr lang="en-US" sz="1400">
                <a:solidFill>
                  <a:srgbClr val="000000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per year</a:t>
            </a:r>
            <a:endParaRPr kumimoji="0" lang="sv-SE" sz="140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238A02-7ED4-45B8-9AB3-3E1981ED426D}"/>
              </a:ext>
            </a:extLst>
          </p:cNvPr>
          <p:cNvCxnSpPr>
            <a:cxnSpLocks/>
          </p:cNvCxnSpPr>
          <p:nvPr/>
        </p:nvCxnSpPr>
        <p:spPr bwMode="auto">
          <a:xfrm>
            <a:off x="204108" y="1792288"/>
            <a:ext cx="11654517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CFE665-447A-467D-B8F3-D100438DB873}"/>
              </a:ext>
            </a:extLst>
          </p:cNvPr>
          <p:cNvCxnSpPr/>
          <p:nvPr>
            <p:custDataLst>
              <p:tags r:id="rId3"/>
            </p:custDataLst>
          </p:nvPr>
        </p:nvCxnSpPr>
        <p:spPr bwMode="gray">
          <a:xfrm>
            <a:off x="9866313" y="3621088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9AE136-0E19-4F25-B66D-3514872FF656}"/>
              </a:ext>
            </a:extLst>
          </p:cNvPr>
          <p:cNvCxnSpPr/>
          <p:nvPr>
            <p:custDataLst>
              <p:tags r:id="rId4"/>
            </p:custDataLst>
          </p:nvPr>
        </p:nvCxnSpPr>
        <p:spPr bwMode="gray">
          <a:xfrm>
            <a:off x="7177088" y="3367088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F230D82-A35A-4DB9-A193-6730D842D5D6}"/>
              </a:ext>
            </a:extLst>
          </p:cNvPr>
          <p:cNvCxnSpPr/>
          <p:nvPr>
            <p:custDataLst>
              <p:tags r:id="rId5"/>
            </p:custDataLst>
          </p:nvPr>
        </p:nvCxnSpPr>
        <p:spPr bwMode="gray">
          <a:xfrm>
            <a:off x="4487863" y="2738438"/>
            <a:ext cx="396875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481635-9355-4F68-BD61-3DBEB76BEFB0}"/>
              </a:ext>
            </a:extLst>
          </p:cNvPr>
          <p:cNvCxnSpPr/>
          <p:nvPr>
            <p:custDataLst>
              <p:tags r:id="rId6"/>
            </p:custDataLst>
          </p:nvPr>
        </p:nvCxnSpPr>
        <p:spPr bwMode="gray">
          <a:xfrm>
            <a:off x="8074025" y="3462338"/>
            <a:ext cx="396875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D589BE-8A69-47F5-A372-CCFF200125E2}"/>
              </a:ext>
            </a:extLst>
          </p:cNvPr>
          <p:cNvCxnSpPr/>
          <p:nvPr>
            <p:custDataLst>
              <p:tags r:id="rId7"/>
            </p:custDataLst>
          </p:nvPr>
        </p:nvCxnSpPr>
        <p:spPr bwMode="gray">
          <a:xfrm>
            <a:off x="6280150" y="3209925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7C131E8-0C69-494B-95EF-6251145BF6FB}"/>
              </a:ext>
            </a:extLst>
          </p:cNvPr>
          <p:cNvCxnSpPr/>
          <p:nvPr>
            <p:custDataLst>
              <p:tags r:id="rId8"/>
            </p:custDataLst>
          </p:nvPr>
        </p:nvCxnSpPr>
        <p:spPr bwMode="gray">
          <a:xfrm>
            <a:off x="1798638" y="2138363"/>
            <a:ext cx="396875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401B18C-1628-4DEE-8025-EADBDEA40C79}"/>
              </a:ext>
            </a:extLst>
          </p:cNvPr>
          <p:cNvCxnSpPr/>
          <p:nvPr>
            <p:custDataLst>
              <p:tags r:id="rId9"/>
            </p:custDataLst>
          </p:nvPr>
        </p:nvCxnSpPr>
        <p:spPr bwMode="gray">
          <a:xfrm>
            <a:off x="901700" y="3127375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618FAE5-4F65-4347-87CE-8C2CFBAD350C}"/>
              </a:ext>
            </a:extLst>
          </p:cNvPr>
          <p:cNvCxnSpPr/>
          <p:nvPr>
            <p:custDataLst>
              <p:tags r:id="rId10"/>
            </p:custDataLst>
          </p:nvPr>
        </p:nvCxnSpPr>
        <p:spPr bwMode="gray">
          <a:xfrm>
            <a:off x="2693988" y="2376488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562DEE-6949-4283-8A0E-8D9C2CE0A8C0}"/>
              </a:ext>
            </a:extLst>
          </p:cNvPr>
          <p:cNvCxnSpPr/>
          <p:nvPr>
            <p:custDataLst>
              <p:tags r:id="rId11"/>
            </p:custDataLst>
          </p:nvPr>
        </p:nvCxnSpPr>
        <p:spPr bwMode="gray">
          <a:xfrm>
            <a:off x="3590925" y="2376488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04361B-0E39-4D1B-8F32-68340FF7B4C4}"/>
              </a:ext>
            </a:extLst>
          </p:cNvPr>
          <p:cNvCxnSpPr/>
          <p:nvPr>
            <p:custDataLst>
              <p:tags r:id="rId12"/>
            </p:custDataLst>
          </p:nvPr>
        </p:nvCxnSpPr>
        <p:spPr bwMode="gray">
          <a:xfrm>
            <a:off x="5383213" y="3011488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68E70C-2F29-492C-B3AD-A1864EF8D9D3}"/>
              </a:ext>
            </a:extLst>
          </p:cNvPr>
          <p:cNvCxnSpPr/>
          <p:nvPr>
            <p:custDataLst>
              <p:tags r:id="rId13"/>
            </p:custDataLst>
          </p:nvPr>
        </p:nvCxnSpPr>
        <p:spPr bwMode="gray">
          <a:xfrm>
            <a:off x="8969375" y="3548063"/>
            <a:ext cx="398463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AF53B1D-109B-4915-944B-BE108DA8E9FF}"/>
              </a:ext>
            </a:extLst>
          </p:cNvPr>
          <p:cNvCxnSpPr/>
          <p:nvPr>
            <p:custDataLst>
              <p:tags r:id="rId14"/>
            </p:custDataLst>
          </p:nvPr>
        </p:nvCxnSpPr>
        <p:spPr bwMode="gray">
          <a:xfrm>
            <a:off x="10763250" y="3648075"/>
            <a:ext cx="396875" cy="0"/>
          </a:xfrm>
          <a:prstGeom prst="line">
            <a:avLst/>
          </a:prstGeom>
          <a:ln w="9525" cap="flat" cmpd="sng" algn="ctr">
            <a:solidFill>
              <a:srgbClr val="D0D0D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95" name="Chart 94">
            <a:extLst>
              <a:ext uri="{FF2B5EF4-FFF2-40B4-BE49-F238E27FC236}">
                <a16:creationId xmlns:a16="http://schemas.microsoft.com/office/drawing/2014/main" id="{91587D43-6203-4C43-9180-16D7DD62CCB9}"/>
              </a:ext>
            </a:extLst>
          </p:cNvPr>
          <p:cNvGraphicFramePr/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704793523"/>
              </p:ext>
            </p:extLst>
          </p:nvPr>
        </p:nvGraphicFramePr>
        <p:xfrm>
          <a:off x="122238" y="2055813"/>
          <a:ext cx="11818937" cy="294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0"/>
          </a:graphicData>
        </a:graphic>
      </p:graphicFrame>
      <p:cxnSp>
        <p:nvCxnSpPr>
          <p:cNvPr id="366" name="Straight Connector 365">
            <a:extLst>
              <a:ext uri="{FF2B5EF4-FFF2-40B4-BE49-F238E27FC236}">
                <a16:creationId xmlns:a16="http://schemas.microsoft.com/office/drawing/2014/main" id="{8286A294-9944-44A7-A682-3DC4763EEF61}"/>
              </a:ext>
            </a:extLst>
          </p:cNvPr>
          <p:cNvCxnSpPr/>
          <p:nvPr>
            <p:custDataLst>
              <p:tags r:id="rId16"/>
            </p:custDataLst>
          </p:nvPr>
        </p:nvCxnSpPr>
        <p:spPr bwMode="auto">
          <a:xfrm>
            <a:off x="1798638" y="3127375"/>
            <a:ext cx="320040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7" name="Straight Connector 366">
            <a:extLst>
              <a:ext uri="{FF2B5EF4-FFF2-40B4-BE49-F238E27FC236}">
                <a16:creationId xmlns:a16="http://schemas.microsoft.com/office/drawing/2014/main" id="{B813D97B-57F1-4E41-96AF-DAE02F323938}"/>
              </a:ext>
            </a:extLst>
          </p:cNvPr>
          <p:cNvCxnSpPr/>
          <p:nvPr>
            <p:custDataLst>
              <p:tags r:id="rId17"/>
            </p:custDataLst>
          </p:nvPr>
        </p:nvCxnSpPr>
        <p:spPr bwMode="auto">
          <a:xfrm>
            <a:off x="5268913" y="3127375"/>
            <a:ext cx="6627812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8" name="Straight Connector 367">
            <a:extLst>
              <a:ext uri="{FF2B5EF4-FFF2-40B4-BE49-F238E27FC236}">
                <a16:creationId xmlns:a16="http://schemas.microsoft.com/office/drawing/2014/main" id="{F99700C5-3578-45B4-B381-1E3D83FC191F}"/>
              </a:ext>
            </a:extLst>
          </p:cNvPr>
          <p:cNvCxnSpPr/>
          <p:nvPr>
            <p:custDataLst>
              <p:tags r:id="rId18"/>
            </p:custDataLst>
          </p:nvPr>
        </p:nvCxnSpPr>
        <p:spPr bwMode="auto">
          <a:xfrm>
            <a:off x="11660188" y="3648075"/>
            <a:ext cx="236538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9" name="Straight Connector 368">
            <a:extLst>
              <a:ext uri="{FF2B5EF4-FFF2-40B4-BE49-F238E27FC236}">
                <a16:creationId xmlns:a16="http://schemas.microsoft.com/office/drawing/2014/main" id="{E3632B49-2897-4E11-8527-4AAB68CF5487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 bwMode="auto">
          <a:xfrm>
            <a:off x="11858625" y="3124200"/>
            <a:ext cx="0" cy="52705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3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7439025" y="4967288"/>
            <a:ext cx="77311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Design innovations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4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1"/>
            </p:custDataLst>
          </p:nvPr>
        </p:nvSpPr>
        <p:spPr bwMode="auto">
          <a:xfrm>
            <a:off x="8402638" y="4967287"/>
            <a:ext cx="6350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Lower emissions tin plate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5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9299575" y="4967288"/>
            <a:ext cx="635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Internal emissions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6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10174288" y="4967288"/>
            <a:ext cx="68103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Production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waste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5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5899150" y="3235325"/>
            <a:ext cx="2635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F2556C9-282F-450C-A73F-8B35BC51518B}" type="datetime'''''''''''-1''''''''''9''''''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-19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6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1319213" y="4967288"/>
            <a:ext cx="46196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Growth</a:t>
            </a:r>
            <a:r>
              <a:rPr lang="en-US" altLang="en-US" sz="1100" baseline="300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2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3194050" y="2185988"/>
            <a:ext cx="296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EADCDE5-7B69-4F0E-B30F-E900E453C8BB}" type="datetime'''''2''''''''''''''''''''''''''''''4''''''''''''''7''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247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2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6586538" y="4967288"/>
            <a:ext cx="682625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Bioplastics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4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327025" y="4967288"/>
            <a:ext cx="6508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Emissions 2021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7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11007725" y="4967288"/>
            <a:ext cx="804863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Remaining emissions 2</a:t>
            </a:r>
            <a:r>
              <a:rPr lang="en-US" altLang="en-US" sz="11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030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0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4837113" y="4967288"/>
            <a:ext cx="59531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Material-efficiency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7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2000249" y="4967288"/>
            <a:ext cx="8890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Societal 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improvements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4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5002213" y="3036888"/>
            <a:ext cx="2635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2C3E916-5BEC-46E7-B7E7-21A88B2689A4}" type="datetime'''''''''''''''''''''''''''''-''''''''''''''27'">
              <a:rPr lang="en-US" altLang="en-US" sz="1200" smtClean="0">
                <a:latin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-27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8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auto">
          <a:xfrm>
            <a:off x="3016250" y="4967287"/>
            <a:ext cx="65087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Emissions 2030</a:t>
            </a:r>
          </a:p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if BAU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9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auto">
          <a:xfrm>
            <a:off x="3944939" y="4967288"/>
            <a:ext cx="588963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Recycled materials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1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5575300" y="4967288"/>
            <a:ext cx="91281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1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Transportation</a:t>
            </a:r>
            <a:endParaRPr lang="sv-SE" sz="11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0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6"/>
            </p:custDataLst>
          </p:nvPr>
        </p:nvSpPr>
        <p:spPr bwMode="gray">
          <a:xfrm>
            <a:off x="1443038" y="1947863"/>
            <a:ext cx="2127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EF1B0B4-78B0-427C-A7F7-489029B269EF}" type="datetime'''''''''''''''''''''''''''9''''''''''''''''''''''''6''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96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1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7"/>
            </p:custDataLst>
          </p:nvPr>
        </p:nvSpPr>
        <p:spPr bwMode="gray">
          <a:xfrm>
            <a:off x="2312988" y="2401888"/>
            <a:ext cx="2635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8AE2C26-134A-49EC-AE30-FD9EF1E3A4A8}" type="datetime'''''''''-2''''''''''''3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-23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3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8"/>
            </p:custDataLst>
          </p:nvPr>
        </p:nvSpPr>
        <p:spPr bwMode="gray">
          <a:xfrm>
            <a:off x="4106863" y="2763838"/>
            <a:ext cx="2635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C6E2A79-B2F3-4145-A7B3-1F43EECC4660}" type="datetime'''''''''''''''''''-''''3''''''5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-35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6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39"/>
            </p:custDataLst>
          </p:nvPr>
        </p:nvSpPr>
        <p:spPr bwMode="gray">
          <a:xfrm>
            <a:off x="6796088" y="3392488"/>
            <a:ext cx="2635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D00FDF2-02CD-4CD3-89F3-C570FF34F41B}" type="datetime'''''''''''''''''''''''''''-''''''''1''''5''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-15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79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40"/>
            </p:custDataLst>
          </p:nvPr>
        </p:nvSpPr>
        <p:spPr bwMode="gray">
          <a:xfrm>
            <a:off x="504825" y="2936875"/>
            <a:ext cx="296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9258AB4-E760-4CB5-814B-C014D24A8BAD}" type="datetime'''''''1''''''''''''''''7''''''''''''''''4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174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8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41"/>
            </p:custDataLst>
          </p:nvPr>
        </p:nvSpPr>
        <p:spPr bwMode="gray">
          <a:xfrm>
            <a:off x="8631238" y="3573463"/>
            <a:ext cx="1793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7FE11DD-966F-4A50-AB2F-3154DF756D83}" type="datetime'''''''''''''''-8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-8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1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42"/>
            </p:custDataLst>
          </p:nvPr>
        </p:nvSpPr>
        <p:spPr bwMode="gray">
          <a:xfrm>
            <a:off x="11261725" y="3457575"/>
            <a:ext cx="29686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8C6E43B-8139-422C-BBCB-009359BBF899}" type="datetime'1''''''''''''''''2''''4'''''''''''">
              <a:rPr lang="en-US" altLang="en-US" sz="1200" smtClean="0">
                <a:latin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124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9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43"/>
            </p:custDataLst>
          </p:nvPr>
        </p:nvSpPr>
        <p:spPr bwMode="gray">
          <a:xfrm>
            <a:off x="9528175" y="3646488"/>
            <a:ext cx="1793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7BD45E7-26EF-4D59-95B8-BB4011E06867}" type="datetime'-''''''''''''''''''''''''''''''''''''''''''7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-7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90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44"/>
            </p:custDataLst>
          </p:nvPr>
        </p:nvSpPr>
        <p:spPr bwMode="gray">
          <a:xfrm>
            <a:off x="10425113" y="3673475"/>
            <a:ext cx="1793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A56EE14-8029-455D-A2B2-51B129F8964D}" type="datetime'''''''''''''''''''''''''''-''3'''''''''''''''''''''''''">
              <a:rPr lang="en-US" altLang="en-US" sz="1200" smtClean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-3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87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45"/>
            </p:custDataLst>
          </p:nvPr>
        </p:nvSpPr>
        <p:spPr bwMode="gray">
          <a:xfrm>
            <a:off x="7735888" y="3487738"/>
            <a:ext cx="17938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B7DE7F3-987E-48A8-8412-8112F9724DC8}" type="datetime'''''''''''''''''''''''''''-''''''''''''''''''''''''9'">
              <a:rPr lang="en-US" altLang="en-US" sz="1200" smtClean="0">
                <a:latin typeface="Arial" panose="020B0604020202020204" pitchFamily="34" charset="0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-9</a:t>
            </a:fld>
            <a:endParaRPr lang="sv-SE" sz="12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6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46"/>
            </p:custDataLst>
          </p:nvPr>
        </p:nvSpPr>
        <p:spPr bwMode="auto">
          <a:xfrm>
            <a:off x="11580813" y="3232150"/>
            <a:ext cx="555625" cy="2349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200" b="1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~30%</a:t>
            </a:r>
            <a:endParaRPr lang="sv-SE" sz="12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22C615C2-5965-47C1-9138-F7B462D0B2D1}"/>
              </a:ext>
            </a:extLst>
          </p:cNvPr>
          <p:cNvSpPr/>
          <p:nvPr>
            <p:custDataLst>
              <p:tags r:id="rId47"/>
            </p:custDataLst>
          </p:nvPr>
        </p:nvSpPr>
        <p:spPr bwMode="auto">
          <a:xfrm>
            <a:off x="10282237" y="2187575"/>
            <a:ext cx="192088" cy="192088"/>
          </a:xfrm>
          <a:prstGeom prst="rect">
            <a:avLst/>
          </a:prstGeom>
          <a:solidFill>
            <a:srgbClr val="AFFBFF"/>
          </a:solidFill>
          <a:ln w="63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9B0CDCE-86BB-4AFA-B47F-A0C5ACD30B48}"/>
              </a:ext>
            </a:extLst>
          </p:cNvPr>
          <p:cNvSpPr/>
          <p:nvPr>
            <p:custDataLst>
              <p:tags r:id="rId48"/>
            </p:custDataLst>
          </p:nvPr>
        </p:nvSpPr>
        <p:spPr bwMode="auto">
          <a:xfrm>
            <a:off x="10282237" y="1931988"/>
            <a:ext cx="192088" cy="192088"/>
          </a:xfrm>
          <a:prstGeom prst="rect">
            <a:avLst/>
          </a:prstGeom>
          <a:solidFill>
            <a:srgbClr val="00C8D2"/>
          </a:solidFill>
          <a:ln w="63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8316D8B9-07B7-448E-8F2E-561287114428}"/>
              </a:ext>
            </a:extLst>
          </p:cNvPr>
          <p:cNvSpPr/>
          <p:nvPr>
            <p:custDataLst>
              <p:tags r:id="rId49"/>
            </p:custDataLst>
          </p:nvPr>
        </p:nvSpPr>
        <p:spPr bwMode="auto">
          <a:xfrm>
            <a:off x="8075613" y="1931988"/>
            <a:ext cx="192088" cy="192088"/>
          </a:xfrm>
          <a:prstGeom prst="rect">
            <a:avLst/>
          </a:prstGeom>
          <a:solidFill>
            <a:srgbClr val="006165"/>
          </a:solidFill>
          <a:ln w="63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D26449C-3C49-46BE-980C-04B785471B34}"/>
              </a:ext>
            </a:extLst>
          </p:cNvPr>
          <p:cNvSpPr/>
          <p:nvPr>
            <p:custDataLst>
              <p:tags r:id="rId50"/>
            </p:custDataLst>
          </p:nvPr>
        </p:nvSpPr>
        <p:spPr bwMode="auto">
          <a:xfrm>
            <a:off x="8075613" y="2187575"/>
            <a:ext cx="192088" cy="192088"/>
          </a:xfrm>
          <a:prstGeom prst="rect">
            <a:avLst/>
          </a:prstGeom>
          <a:solidFill>
            <a:srgbClr val="00939A"/>
          </a:solidFill>
          <a:ln w="63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51"/>
            </p:custDataLst>
          </p:nvPr>
        </p:nvSpPr>
        <p:spPr bwMode="auto">
          <a:xfrm>
            <a:off x="8318500" y="1944688"/>
            <a:ext cx="16954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Packaging Innovations</a:t>
            </a:r>
            <a:endParaRPr lang="sv-SE" sz="1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10525125" y="1944688"/>
            <a:ext cx="1135063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Transportation</a:t>
            </a:r>
            <a:endParaRPr lang="sv-SE" sz="1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53"/>
            </p:custDataLst>
          </p:nvPr>
        </p:nvSpPr>
        <p:spPr bwMode="auto">
          <a:xfrm>
            <a:off x="8318500" y="2200275"/>
            <a:ext cx="974725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Metal </a:t>
            </a: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Group</a:t>
            </a:r>
            <a:endParaRPr lang="sv-SE" sz="1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6" name="Text Placeholder 2">
            <a:extLst>
              <a:ext uri="{FF2B5EF4-FFF2-40B4-BE49-F238E27FC236}">
                <a16:creationId xmlns:a16="http://schemas.microsoft.com/office/drawing/2014/main" id="{0D4B6024-1305-4973-BC6F-0CF8229A310F}"/>
              </a:ext>
            </a:extLst>
          </p:cNvPr>
          <p:cNvSpPr>
            <a:spLocks noGrp="1"/>
          </p:cNvSpPr>
          <p:nvPr>
            <p:custDataLst>
              <p:tags r:id="rId54"/>
            </p:custDataLst>
          </p:nvPr>
        </p:nvSpPr>
        <p:spPr bwMode="auto">
          <a:xfrm>
            <a:off x="10525125" y="2200275"/>
            <a:ext cx="1428750" cy="1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>
                <a:effectLst/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Internal emissions</a:t>
            </a:r>
            <a:endParaRPr lang="sv-SE" sz="140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4. Footnote">
            <a:extLst>
              <a:ext uri="{FF2B5EF4-FFF2-40B4-BE49-F238E27FC236}">
                <a16:creationId xmlns:a16="http://schemas.microsoft.com/office/drawing/2014/main" id="{B0475323-F19C-4C15-B463-999D46CC233C}"/>
              </a:ext>
            </a:extLst>
          </p:cNvPr>
          <p:cNvSpPr txBox="1">
            <a:spLocks/>
          </p:cNvSpPr>
          <p:nvPr>
            <p:custDataLst>
              <p:tags r:id="rId55"/>
            </p:custDataLst>
          </p:nvPr>
        </p:nvSpPr>
        <p:spPr>
          <a:xfrm>
            <a:off x="2092383" y="6570663"/>
            <a:ext cx="9639186" cy="123111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1) 5% annual organic growth   2) Based on turnover 1772 MSEK </a:t>
            </a:r>
          </a:p>
        </p:txBody>
      </p:sp>
      <p:sp>
        <p:nvSpPr>
          <p:cNvPr id="327" name="Oval 326">
            <a:extLst>
              <a:ext uri="{FF2B5EF4-FFF2-40B4-BE49-F238E27FC236}">
                <a16:creationId xmlns:a16="http://schemas.microsoft.com/office/drawing/2014/main" id="{E814EB80-13C5-4CD0-9035-61050E2A31A2}"/>
              </a:ext>
            </a:extLst>
          </p:cNvPr>
          <p:cNvSpPr>
            <a:spLocks/>
          </p:cNvSpPr>
          <p:nvPr/>
        </p:nvSpPr>
        <p:spPr>
          <a:xfrm>
            <a:off x="8960754" y="1354396"/>
            <a:ext cx="589184" cy="263525"/>
          </a:xfrm>
          <a:prstGeom prst="ellipse">
            <a:avLst/>
          </a:prstGeom>
          <a:solidFill>
            <a:srgbClr val="005E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9FE2F27F-AEC1-4501-89B9-EBA8C47FFA47}"/>
              </a:ext>
            </a:extLst>
          </p:cNvPr>
          <p:cNvSpPr txBox="1"/>
          <p:nvPr/>
        </p:nvSpPr>
        <p:spPr>
          <a:xfrm>
            <a:off x="9548813" y="1354396"/>
            <a:ext cx="2587625" cy="2862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/>
            </a:lvl1pPr>
            <a:lvl2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2pPr>
            <a:lvl3pPr marL="1143000" lvl="2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3pPr>
            <a:lvl4pPr marL="1600200" lvl="3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4pPr>
            <a:lvl5pPr marL="2057400" lvl="4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Tons of CO</a:t>
            </a:r>
            <a:r>
              <a:rPr lang="en-US" sz="1400" baseline="-25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/ MSEK turnover</a:t>
            </a:r>
            <a:r>
              <a:rPr lang="sv-SE" sz="14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sv-SE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FA130B6-245E-4326-B509-DDB684B8F07F}"/>
              </a:ext>
            </a:extLst>
          </p:cNvPr>
          <p:cNvSpPr>
            <a:spLocks/>
          </p:cNvSpPr>
          <p:nvPr/>
        </p:nvSpPr>
        <p:spPr>
          <a:xfrm>
            <a:off x="369261" y="5487373"/>
            <a:ext cx="445056" cy="230348"/>
          </a:xfrm>
          <a:prstGeom prst="ellipse">
            <a:avLst/>
          </a:prstGeom>
          <a:solidFill>
            <a:srgbClr val="005E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2EEDBD1-E0B3-4C45-9561-E5AA89FD5FC4}"/>
              </a:ext>
            </a:extLst>
          </p:cNvPr>
          <p:cNvSpPr>
            <a:spLocks/>
          </p:cNvSpPr>
          <p:nvPr/>
        </p:nvSpPr>
        <p:spPr>
          <a:xfrm>
            <a:off x="3122531" y="5487373"/>
            <a:ext cx="445056" cy="230348"/>
          </a:xfrm>
          <a:prstGeom prst="ellipse">
            <a:avLst/>
          </a:prstGeom>
          <a:solidFill>
            <a:srgbClr val="005E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89226C5-C8EB-4ECB-BCCC-A6DDA3AA42D4}"/>
              </a:ext>
            </a:extLst>
          </p:cNvPr>
          <p:cNvSpPr txBox="1"/>
          <p:nvPr/>
        </p:nvSpPr>
        <p:spPr>
          <a:xfrm>
            <a:off x="2509555" y="5906708"/>
            <a:ext cx="16710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-9%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69DF019-49B1-4C6F-85FC-A7448516FFE4}"/>
              </a:ext>
            </a:extLst>
          </p:cNvPr>
          <p:cNvSpPr>
            <a:spLocks/>
          </p:cNvSpPr>
          <p:nvPr/>
        </p:nvSpPr>
        <p:spPr>
          <a:xfrm>
            <a:off x="11206814" y="5487373"/>
            <a:ext cx="445056" cy="230348"/>
          </a:xfrm>
          <a:prstGeom prst="ellipse">
            <a:avLst/>
          </a:prstGeom>
          <a:solidFill>
            <a:srgbClr val="005E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CB87961-8D22-4F00-BCF7-798D2D887555}"/>
              </a:ext>
            </a:extLst>
          </p:cNvPr>
          <p:cNvSpPr txBox="1"/>
          <p:nvPr/>
        </p:nvSpPr>
        <p:spPr>
          <a:xfrm>
            <a:off x="10593838" y="5906708"/>
            <a:ext cx="16710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~55%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24A2B8-CE33-4365-9E43-A370C9F41E59}"/>
              </a:ext>
            </a:extLst>
          </p:cNvPr>
          <p:cNvSpPr txBox="1"/>
          <p:nvPr/>
        </p:nvSpPr>
        <p:spPr>
          <a:xfrm>
            <a:off x="390568" y="5798986"/>
            <a:ext cx="1514197" cy="52322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reduction per</a:t>
            </a:r>
          </a:p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vs. 2021: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B04F4B9-A067-AAAF-F756-F4212B1A4124}"/>
              </a:ext>
            </a:extLst>
          </p:cNvPr>
          <p:cNvSpPr/>
          <p:nvPr/>
        </p:nvSpPr>
        <p:spPr>
          <a:xfrm>
            <a:off x="6548264" y="3009088"/>
            <a:ext cx="756000" cy="612000"/>
          </a:xfrm>
          <a:prstGeom prst="ellipse">
            <a:avLst/>
          </a:prstGeom>
          <a:noFill/>
          <a:ln w="28575">
            <a:solidFill>
              <a:srgbClr val="005E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8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BFE82-E5E2-58CC-E939-ABCC025F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07" y="1179870"/>
            <a:ext cx="6154393" cy="685873"/>
          </a:xfrm>
        </p:spPr>
        <p:txBody>
          <a:bodyPr/>
          <a:lstStyle/>
          <a:p>
            <a:r>
              <a:rPr lang="en-US"/>
              <a:t>Reduce emissions from plastics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583C-6EAB-A6FB-9095-B74CE5EC2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006" y="1865744"/>
            <a:ext cx="6154394" cy="4367779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>
                <a:cs typeface="Arial" panose="020B0604020202020204" pitchFamily="34" charset="0"/>
                <a:sym typeface="Theinhardt Pan Medium" panose="020B0604020101020102"/>
              </a:rPr>
              <a:t>Reduce emissions from plastic materials by increasing the amount of recycled and biobased plastics, and a more efficient material use</a:t>
            </a:r>
          </a:p>
          <a:p>
            <a:pPr marL="0" indent="0">
              <a:buNone/>
            </a:pPr>
            <a:endParaRPr lang="en-US" altLang="en-US" sz="2400">
              <a:cs typeface="Arial" panose="020B0604020202020204" pitchFamily="34" charset="0"/>
              <a:sym typeface="Theinhardt Pan Medium" panose="020B0604020101020102"/>
            </a:endParaRPr>
          </a:p>
          <a:p>
            <a:r>
              <a:rPr lang="en-US"/>
              <a:t>Minimum 30% recycled plastics in product portfolio</a:t>
            </a:r>
          </a:p>
          <a:p>
            <a:r>
              <a:rPr lang="en-US"/>
              <a:t>Increase the amount of biobased plastics</a:t>
            </a:r>
          </a:p>
          <a:p>
            <a:r>
              <a:rPr lang="en-US"/>
              <a:t>100% recyclability on all products</a:t>
            </a:r>
          </a:p>
        </p:txBody>
      </p:sp>
    </p:spTree>
    <p:extLst>
      <p:ext uri="{BB962C8B-B14F-4D97-AF65-F5344CB8AC3E}">
        <p14:creationId xmlns:p14="http://schemas.microsoft.com/office/powerpoint/2010/main" val="300093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57D41C5-221D-C1AE-FD37-55D6FAA36A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4"/>
          <a:stretch/>
        </p:blipFill>
        <p:spPr>
          <a:xfrm>
            <a:off x="2972758" y="1324219"/>
            <a:ext cx="5630769" cy="5003116"/>
          </a:xfrm>
          <a:prstGeom prst="rect">
            <a:avLst/>
          </a:prstGeom>
        </p:spPr>
      </p:pic>
      <p:graphicFrame>
        <p:nvGraphicFramePr>
          <p:cNvPr id="119" name="Object 118" hidden="1">
            <a:extLst>
              <a:ext uri="{FF2B5EF4-FFF2-40B4-BE49-F238E27FC236}">
                <a16:creationId xmlns:a16="http://schemas.microsoft.com/office/drawing/2014/main" id="{CA16FADE-54C2-AE0D-A8EA-2508F85A09E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119" name="Object 118" hidden="1">
                        <a:extLst>
                          <a:ext uri="{FF2B5EF4-FFF2-40B4-BE49-F238E27FC236}">
                            <a16:creationId xmlns:a16="http://schemas.microsoft.com/office/drawing/2014/main" id="{CA16FADE-54C2-AE0D-A8EA-2508F85A09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4C183C59-4CCE-99DC-E57E-2B4C42E2C297}"/>
              </a:ext>
            </a:extLst>
          </p:cNvPr>
          <p:cNvGrpSpPr/>
          <p:nvPr/>
        </p:nvGrpSpPr>
        <p:grpSpPr>
          <a:xfrm>
            <a:off x="10045485" y="5332810"/>
            <a:ext cx="1488963" cy="1104774"/>
            <a:chOff x="10096285" y="5474122"/>
            <a:chExt cx="1488963" cy="11047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9CF36D-3A6C-3897-463A-013F717C26C8}"/>
                </a:ext>
              </a:extLst>
            </p:cNvPr>
            <p:cNvSpPr txBox="1"/>
            <p:nvPr/>
          </p:nvSpPr>
          <p:spPr>
            <a:xfrm>
              <a:off x="10324603" y="5554185"/>
              <a:ext cx="1260645" cy="954107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spAutoFit/>
            </a:bodyPr>
            <a:lstStyle>
              <a:lvl1pPr marL="228600" lvl="0" indent="-2286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/>
              </a:lvl1pPr>
              <a:lvl2pPr marL="685800" lvl="1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lvl="2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lvl="3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lvl="4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800">
                  <a:latin typeface="Arial" panose="020B0604020202020204" pitchFamily="34" charset="0"/>
                  <a:cs typeface="Arial" panose="020B0604020202020204" pitchFamily="34" charset="0"/>
                </a:rPr>
                <a:t>NEW PRODUCT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800">
                  <a:latin typeface="Arial" panose="020B0604020202020204" pitchFamily="34" charset="0"/>
                  <a:cs typeface="Arial" panose="020B0604020202020204" pitchFamily="34" charset="0"/>
                </a:rPr>
                <a:t>RETURN PRODUCT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800">
                  <a:latin typeface="Arial" panose="020B0604020202020204" pitchFamily="34" charset="0"/>
                  <a:cs typeface="Arial" panose="020B0604020202020204" pitchFamily="34" charset="0"/>
                </a:rPr>
                <a:t>PARTNERSHIP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800">
                  <a:latin typeface="Arial" panose="020B0604020202020204" pitchFamily="34" charset="0"/>
                  <a:cs typeface="Arial" panose="020B0604020202020204" pitchFamily="34" charset="0"/>
                </a:rPr>
                <a:t>RETURN MATERIALS</a:t>
              </a:r>
            </a:p>
            <a:p>
              <a:pPr marL="0" indent="0"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sz="800">
                  <a:latin typeface="Arial" panose="020B0604020202020204" pitchFamily="34" charset="0"/>
                  <a:cs typeface="Arial" panose="020B0604020202020204" pitchFamily="34" charset="0"/>
                </a:rPr>
                <a:t>WASTE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42CAB8F-62BC-FBDB-2816-F23B2BF0ADDC}"/>
                </a:ext>
              </a:extLst>
            </p:cNvPr>
            <p:cNvGrpSpPr/>
            <p:nvPr/>
          </p:nvGrpSpPr>
          <p:grpSpPr>
            <a:xfrm>
              <a:off x="10190573" y="5568833"/>
              <a:ext cx="131578" cy="899814"/>
              <a:chOff x="10504894" y="4634385"/>
              <a:chExt cx="131578" cy="89981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CDD5033-0D06-4018-B0A3-FF02236E2F63}"/>
                  </a:ext>
                </a:extLst>
              </p:cNvPr>
              <p:cNvSpPr/>
              <p:nvPr/>
            </p:nvSpPr>
            <p:spPr>
              <a:xfrm>
                <a:off x="10504894" y="4634385"/>
                <a:ext cx="131578" cy="134374"/>
              </a:xfrm>
              <a:prstGeom prst="rect">
                <a:avLst/>
              </a:prstGeom>
              <a:solidFill>
                <a:srgbClr val="00676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1A6FD1F-8119-76F1-AC21-E96321C34C26}"/>
                  </a:ext>
                </a:extLst>
              </p:cNvPr>
              <p:cNvSpPr/>
              <p:nvPr/>
            </p:nvSpPr>
            <p:spPr>
              <a:xfrm>
                <a:off x="10504894" y="4829011"/>
                <a:ext cx="131578" cy="134374"/>
              </a:xfrm>
              <a:prstGeom prst="rect">
                <a:avLst/>
              </a:prstGeom>
              <a:solidFill>
                <a:srgbClr val="FFC00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D744CE9-B98F-99E1-2889-33783F3F6666}"/>
                  </a:ext>
                </a:extLst>
              </p:cNvPr>
              <p:cNvSpPr/>
              <p:nvPr/>
            </p:nvSpPr>
            <p:spPr>
              <a:xfrm>
                <a:off x="10504894" y="5020438"/>
                <a:ext cx="131578" cy="134374"/>
              </a:xfrm>
              <a:prstGeom prst="rect">
                <a:avLst/>
              </a:prstGeom>
              <a:solidFill>
                <a:srgbClr val="843C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EBF7994-EDE0-83AE-8A9C-415E0DD782C7}"/>
                  </a:ext>
                </a:extLst>
              </p:cNvPr>
              <p:cNvSpPr/>
              <p:nvPr/>
            </p:nvSpPr>
            <p:spPr>
              <a:xfrm>
                <a:off x="10504894" y="5211865"/>
                <a:ext cx="131578" cy="134374"/>
              </a:xfrm>
              <a:prstGeom prst="rect">
                <a:avLst/>
              </a:prstGeom>
              <a:solidFill>
                <a:srgbClr val="A5A5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85F3BF3-1238-1311-38E1-10620FEE194D}"/>
                  </a:ext>
                </a:extLst>
              </p:cNvPr>
              <p:cNvSpPr/>
              <p:nvPr/>
            </p:nvSpPr>
            <p:spPr>
              <a:xfrm>
                <a:off x="10504894" y="5399825"/>
                <a:ext cx="131578" cy="134374"/>
              </a:xfrm>
              <a:prstGeom prst="rect">
                <a:avLst/>
              </a:prstGeom>
              <a:noFill/>
              <a:ln>
                <a:solidFill>
                  <a:srgbClr val="A5A5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A92F1D-01EC-45B4-ED12-32DE4E79074C}"/>
                </a:ext>
              </a:extLst>
            </p:cNvPr>
            <p:cNvSpPr/>
            <p:nvPr/>
          </p:nvSpPr>
          <p:spPr>
            <a:xfrm>
              <a:off x="10096285" y="5474122"/>
              <a:ext cx="1488963" cy="1104774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7AA8C-4701-5A02-3AA3-4EF67C9F2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754" y="252104"/>
            <a:ext cx="11655766" cy="867930"/>
          </a:xfrm>
        </p:spPr>
        <p:txBody>
          <a:bodyPr/>
          <a:lstStyle/>
          <a:p>
            <a:pPr algn="l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Emballator’s own circular closed loop</a:t>
            </a:r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83F9701-386A-56FA-22D9-FF231E565CE4}"/>
              </a:ext>
            </a:extLst>
          </p:cNvPr>
          <p:cNvSpPr txBox="1"/>
          <p:nvPr/>
        </p:nvSpPr>
        <p:spPr>
          <a:xfrm>
            <a:off x="1206675" y="1466603"/>
            <a:ext cx="135416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 dirty="0">
                <a:ln>
                  <a:noFill/>
                </a:ln>
                <a:solidFill>
                  <a:srgbClr val="005E60"/>
                </a:solidFill>
                <a:effectLst/>
                <a:uLnTx/>
                <a:uFillTx/>
                <a:latin typeface="Arial" panose="020B0604020202020204" pitchFamily="34" charset="0"/>
              </a:rPr>
              <a:t>1. Emballator</a:t>
            </a: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1EEDE0A-1797-E93E-A5A6-242D889FB19E}"/>
              </a:ext>
            </a:extLst>
          </p:cNvPr>
          <p:cNvSpPr txBox="1"/>
          <p:nvPr/>
        </p:nvSpPr>
        <p:spPr>
          <a:xfrm>
            <a:off x="449639" y="5175953"/>
            <a:ext cx="2612913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005E60"/>
                </a:solidFill>
                <a:effectLst/>
                <a:uLnTx/>
                <a:uFillTx/>
                <a:latin typeface="Arial" panose="020B0604020202020204" pitchFamily="34" charset="0"/>
              </a:rPr>
              <a:t>4. Partnership with recycler</a:t>
            </a:r>
            <a:endParaRPr kumimoji="0" lang="en-US" sz="1200" b="0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90AB82-844F-94D9-3B97-24F10CB1CAD0}"/>
              </a:ext>
            </a:extLst>
          </p:cNvPr>
          <p:cNvSpPr txBox="1"/>
          <p:nvPr/>
        </p:nvSpPr>
        <p:spPr>
          <a:xfrm>
            <a:off x="335791" y="3944614"/>
            <a:ext cx="241861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lvl="1" indent="0">
              <a:spcAft>
                <a:spcPts val="0"/>
              </a:spcAft>
              <a:buClr>
                <a:srgbClr val="000000"/>
              </a:buClr>
              <a:buNone/>
              <a:defRPr/>
            </a:pPr>
            <a:r>
              <a: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005E60"/>
                </a:solidFill>
                <a:effectLst/>
                <a:uLnTx/>
                <a:uFillTx/>
                <a:latin typeface="Arial" panose="020B0604020202020204" pitchFamily="34" charset="0"/>
              </a:rPr>
              <a:t>5. Emballator L</a:t>
            </a:r>
            <a:r>
              <a:rPr lang="en-US" sz="1400" b="1">
                <a:solidFill>
                  <a:srgbClr val="005E60"/>
                </a:solidFill>
                <a:latin typeface="Arial" panose="020B0604020202020204" pitchFamily="34" charset="0"/>
              </a:rPr>
              <a:t>oop</a:t>
            </a:r>
            <a:r>
              <a: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005E60"/>
                </a:solidFill>
                <a:effectLst/>
                <a:uLnTx/>
                <a:uFillTx/>
                <a:latin typeface="Arial" panose="020B0604020202020204" pitchFamily="34" charset="0"/>
              </a:rPr>
              <a:t> Service</a:t>
            </a:r>
            <a:endParaRPr kumimoji="0" lang="en-US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144B0-A07B-4322-B41D-99A5E25C43E4}"/>
              </a:ext>
            </a:extLst>
          </p:cNvPr>
          <p:cNvSpPr txBox="1"/>
          <p:nvPr/>
        </p:nvSpPr>
        <p:spPr>
          <a:xfrm>
            <a:off x="8381963" y="1542577"/>
            <a:ext cx="227192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1400" b="1">
                <a:solidFill>
                  <a:srgbClr val="005E60"/>
                </a:solidFill>
                <a:latin typeface="Arial" panose="020B0604020202020204" pitchFamily="34" charset="0"/>
              </a:rPr>
              <a:t>2. Manufacturer or filler</a:t>
            </a:r>
            <a:endParaRPr kumimoji="0" lang="en-US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B20A82-54DB-45F7-986A-01BF16713F49}"/>
              </a:ext>
            </a:extLst>
          </p:cNvPr>
          <p:cNvSpPr txBox="1"/>
          <p:nvPr/>
        </p:nvSpPr>
        <p:spPr>
          <a:xfrm>
            <a:off x="8883863" y="3556969"/>
            <a:ext cx="251182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400" b="1" i="0" u="none" strike="noStrike" kern="1200" cap="none" spc="0" normalizeH="0" baseline="0">
                <a:ln>
                  <a:noFill/>
                </a:ln>
                <a:solidFill>
                  <a:srgbClr val="005E60"/>
                </a:solidFill>
                <a:effectLst/>
                <a:uLnTx/>
                <a:uFillTx/>
                <a:latin typeface="Arial" panose="020B0604020202020204" pitchFamily="34" charset="0"/>
              </a:rPr>
              <a:t>3. Return of product</a:t>
            </a:r>
            <a:endParaRPr kumimoji="0" lang="en-US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F82B6A9-3C86-1C49-0B54-3D037965843F}"/>
              </a:ext>
            </a:extLst>
          </p:cNvPr>
          <p:cNvCxnSpPr>
            <a:cxnSpLocks/>
          </p:cNvCxnSpPr>
          <p:nvPr/>
        </p:nvCxnSpPr>
        <p:spPr>
          <a:xfrm flipV="1">
            <a:off x="2421079" y="1523500"/>
            <a:ext cx="1551481" cy="50825"/>
          </a:xfrm>
          <a:prstGeom prst="straightConnector1">
            <a:avLst/>
          </a:prstGeom>
          <a:ln>
            <a:solidFill>
              <a:srgbClr val="005E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38164B8-60A2-43EB-DCF2-4ACEA9D59904}"/>
              </a:ext>
            </a:extLst>
          </p:cNvPr>
          <p:cNvCxnSpPr>
            <a:cxnSpLocks/>
          </p:cNvCxnSpPr>
          <p:nvPr/>
        </p:nvCxnSpPr>
        <p:spPr>
          <a:xfrm flipH="1">
            <a:off x="6624320" y="1754499"/>
            <a:ext cx="1621821" cy="819839"/>
          </a:xfrm>
          <a:prstGeom prst="straightConnector1">
            <a:avLst/>
          </a:prstGeom>
          <a:ln>
            <a:solidFill>
              <a:srgbClr val="005E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ABFDAB90-6515-CA4D-D625-A1AA47D91F7C}"/>
              </a:ext>
            </a:extLst>
          </p:cNvPr>
          <p:cNvCxnSpPr>
            <a:cxnSpLocks/>
          </p:cNvCxnSpPr>
          <p:nvPr/>
        </p:nvCxnSpPr>
        <p:spPr>
          <a:xfrm flipH="1">
            <a:off x="7847197" y="3772413"/>
            <a:ext cx="959124" cy="511250"/>
          </a:xfrm>
          <a:prstGeom prst="straightConnector1">
            <a:avLst/>
          </a:prstGeom>
          <a:ln>
            <a:solidFill>
              <a:srgbClr val="005E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or: Elbow 137">
            <a:extLst>
              <a:ext uri="{FF2B5EF4-FFF2-40B4-BE49-F238E27FC236}">
                <a16:creationId xmlns:a16="http://schemas.microsoft.com/office/drawing/2014/main" id="{42D91497-C06D-1ED7-498A-584C53DFDDD1}"/>
              </a:ext>
            </a:extLst>
          </p:cNvPr>
          <p:cNvCxnSpPr>
            <a:cxnSpLocks/>
          </p:cNvCxnSpPr>
          <p:nvPr/>
        </p:nvCxnSpPr>
        <p:spPr>
          <a:xfrm>
            <a:off x="1756096" y="5533781"/>
            <a:ext cx="4533659" cy="613788"/>
          </a:xfrm>
          <a:prstGeom prst="bentConnector3">
            <a:avLst>
              <a:gd name="adj1" fmla="val -3"/>
            </a:avLst>
          </a:prstGeom>
          <a:ln>
            <a:solidFill>
              <a:srgbClr val="005E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9846440D-541D-3D64-F9DB-D4E988D4CD7A}"/>
              </a:ext>
            </a:extLst>
          </p:cNvPr>
          <p:cNvCxnSpPr>
            <a:cxnSpLocks/>
          </p:cNvCxnSpPr>
          <p:nvPr/>
        </p:nvCxnSpPr>
        <p:spPr>
          <a:xfrm>
            <a:off x="2133600" y="4283663"/>
            <a:ext cx="1534160" cy="623617"/>
          </a:xfrm>
          <a:prstGeom prst="straightConnector1">
            <a:avLst/>
          </a:prstGeom>
          <a:ln>
            <a:solidFill>
              <a:srgbClr val="005E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82">
            <a:extLst>
              <a:ext uri="{FF2B5EF4-FFF2-40B4-BE49-F238E27FC236}">
                <a16:creationId xmlns:a16="http://schemas.microsoft.com/office/drawing/2014/main" id="{AA514834-5A8B-67E3-5779-4706590970F0}"/>
              </a:ext>
            </a:extLst>
          </p:cNvPr>
          <p:cNvSpPr txBox="1"/>
          <p:nvPr/>
        </p:nvSpPr>
        <p:spPr>
          <a:xfrm>
            <a:off x="5567681" y="2153835"/>
            <a:ext cx="82081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3175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Bio-PP/PE</a:t>
            </a:r>
            <a:b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</a:br>
            <a:r>
              <a:rPr kumimoji="0" lang="en-US" sz="12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rPP</a:t>
            </a: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/</a:t>
            </a:r>
            <a:r>
              <a:rPr kumimoji="0" lang="en-US" sz="1200" b="1" i="0" u="none" strike="noStrike" kern="1200" cap="none" spc="0" normalizeH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</a:rPr>
              <a:t>rPE</a:t>
            </a:r>
            <a:endParaRPr kumimoji="0" lang="en-US" sz="1200" b="1" i="0" u="none" strike="noStrike" kern="1200" cap="none" spc="0" normalizeH="0" baseline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4991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PBbDiR9sDpZJNmyROMv_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5PimMN7cS1QA7XZ2G1Ph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.w74P9QVy.0OpCEl9CG3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c8xadSZJUqOgAK3xvVb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l4bYVGHaKOcn4QbhoaJW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0eSfD6Xbil5dm7g0OSmD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y9R0SwNvTHJN.8gaPvSD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iMHiHdlVhv4ZFreLZK3S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P07KeMe_PQiQXeiVc3gD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1ILbqu5.bm_EcsLZBjXC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E2Xi2iBdPzv47onPu70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kbeIWNOxHzxwZVWUwgJw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kPdXtscukn0rbBFXqEe4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RFmpdVYoIlPUqj2b7E3x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sWdV_sW3B48OJRvjO2nj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mnhOcu.Awv1wxwQ9C4oW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8z6WuiaD8uwxwbcbb5Hh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lO8BbXQ6zYdCDTGAH8Xv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0orrSetuhvSqxYFJNLE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BOhyX1MEpth46ZiBnDSq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WIVJbLGdVLqZNftOkyS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ejC89o.5I3YIXLvGH6p9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z8dt8Vp4a15oiN5K2tT7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h2gRLq6_7z3woD7Nqz4O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rRwodWm4b4VvBjh1jfPY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UYuGw_iWx1wlKPyi69Xs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dSHiWzAqaY5uE98FAX8L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evKkzkLiB8.hnXmmvt2N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rk1eoGWTHL7N6r17Ey3D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2P3XkYXfCN07Cr35YAEL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VzmavOm.Zx9EU4Wvneur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_LhEzXhxaJzQN3_VT.i4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DKv1ry7uMoFNfI0772ux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fbxNpfCPwOUFbC6UnF3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TODgwbTCQkmZSJVT.H3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CxqkYF6NeaeEVTjyHIB_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JYM6QfRRlnAhUlv_fnpq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BKeXz83P6043yuzmdwzJ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9bdVPh1hHHitofMxfJtN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L2Oy1BFVPN2gsjxO33w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lsErICqqtuKVvtyLZj5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hIBG96dzlfV6pV2XSNd2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x_pbaUBNCLNR2QsDCCm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4lCAscxsELrmnuhh7OY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2PEo45fJCc8foWzn8XLL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uC0Ijj9pUJaIkSHLkkF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2mPWknY6.ltERXsOiLWQ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7swoY31n5GH9n8JG4LDo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v3HH1B40WGoUKLANijm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0FI3WbB7IsfBPELDpifA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ustomIc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4. Footno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sjk3V9kfejf44WxTADK5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pW9wPwY7rDWsrEsoy5Ug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714AB32-0FBF-4756-ACBF-3B8167844825}" vid="{6C7BBE51-B202-4BFD-B77E-28B45DAEEC2B}"/>
    </a:ext>
  </a:extLst>
</a:theme>
</file>

<file path=ppt/theme/theme2.xml><?xml version="1.0" encoding="utf-8"?>
<a:theme xmlns:a="http://schemas.openxmlformats.org/drawingml/2006/main" name="Powerpoint theme_Emballator_2021_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heme_Emballator_2021_3" id="{9E9DCBCC-C835-4C2F-BD98-21874A2CF120}" vid="{B796A168-94A3-4552-A511-1964F6448060}"/>
    </a:ext>
  </a:extLst>
</a:theme>
</file>

<file path=ppt/theme/theme3.xml><?xml version="1.0" encoding="utf-8"?>
<a:theme xmlns:a="http://schemas.openxmlformats.org/drawingml/2006/main" name="1_Powerpoint theme_Emballator_2021_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heme_Emballator_2021_3" id="{9E9DCBCC-C835-4C2F-BD98-21874A2CF120}" vid="{B796A168-94A3-4552-A511-1964F6448060}"/>
    </a:ext>
  </a:extLst>
</a:theme>
</file>

<file path=ppt/theme/theme4.xml><?xml version="1.0" encoding="utf-8"?>
<a:theme xmlns:a="http://schemas.openxmlformats.org/drawingml/2006/main" name="Template_Powerpoint_Emballator_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5DA301D-ED69-46EE-9C39-EEA938F1161C}" vid="{0B019760-8BC4-4771-B342-8100CA2062B9}"/>
    </a:ext>
  </a:extLst>
</a:theme>
</file>

<file path=ppt/theme/theme5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D30F9FE-2207-471B-8D89-4135BAB59F8A}" vid="{592D5F73-21FA-4A62-B016-586FA6E9EC02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7CAF7770BE924A9B1225288CD6B605" ma:contentTypeVersion="4" ma:contentTypeDescription="Skapa ett nytt dokument." ma:contentTypeScope="" ma:versionID="d6eab126b9ca0cab3334d0b73ddb97b2">
  <xsd:schema xmlns:xsd="http://www.w3.org/2001/XMLSchema" xmlns:xs="http://www.w3.org/2001/XMLSchema" xmlns:p="http://schemas.microsoft.com/office/2006/metadata/properties" xmlns:ns2="63f7efdf-5d88-4aa8-b577-79e97b236c10" xmlns:ns3="fae8491c-7f80-440a-af51-a4c2f503cf0f" targetNamespace="http://schemas.microsoft.com/office/2006/metadata/properties" ma:root="true" ma:fieldsID="4ee070d335948dde5f9e27bc1d7166ac" ns2:_="" ns3:_="">
    <xsd:import namespace="63f7efdf-5d88-4aa8-b577-79e97b236c10"/>
    <xsd:import namespace="fae8491c-7f80-440a-af51-a4c2f503cf0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f7efdf-5d88-4aa8-b577-79e97b236c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8491c-7f80-440a-af51-a4c2f503c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A83B61-37FB-4658-9D66-5BD1B8D12586}">
  <ds:schemaRefs>
    <ds:schemaRef ds:uri="63f7efdf-5d88-4aa8-b577-79e97b236c10"/>
    <ds:schemaRef ds:uri="fae8491c-7f80-440a-af51-a4c2f503cf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28A7FC-12C5-4C22-BC48-D26240722E70}">
  <ds:schemaRefs>
    <ds:schemaRef ds:uri="http://purl.org/dc/elements/1.1/"/>
    <ds:schemaRef ds:uri="http://schemas.microsoft.com/office/infopath/2007/PartnerControls"/>
    <ds:schemaRef ds:uri="63f7efdf-5d88-4aa8-b577-79e97b236c10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fae8491c-7f80-440a-af51-a4c2f503cf0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5381F27-D035-4C98-9954-37066B3E05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Template_Powerpoint_Emballator_2021</Template>
  <TotalTime>12</TotalTime>
  <Words>1004</Words>
  <Application>Microsoft Office PowerPoint</Application>
  <PresentationFormat>Widescreen</PresentationFormat>
  <Paragraphs>176</Paragraphs>
  <Slides>16</Slides>
  <Notes>10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9</vt:i4>
      </vt:variant>
      <vt:variant>
        <vt:lpstr>Tema</vt:lpstr>
      </vt:variant>
      <vt:variant>
        <vt:i4>5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16</vt:i4>
      </vt:variant>
    </vt:vector>
  </HeadingPairs>
  <TitlesOfParts>
    <vt:vector size="31" baseType="lpstr">
      <vt:lpstr>Arial</vt:lpstr>
      <vt:lpstr>Barlow</vt:lpstr>
      <vt:lpstr>Barlow Condensed Bold</vt:lpstr>
      <vt:lpstr>Calibri</vt:lpstr>
      <vt:lpstr>Georgia</vt:lpstr>
      <vt:lpstr>Segoe UI</vt:lpstr>
      <vt:lpstr>Theinhardt Pan Medium</vt:lpstr>
      <vt:lpstr>Times New Roman</vt:lpstr>
      <vt:lpstr>Wingdings</vt:lpstr>
      <vt:lpstr>Office-tema</vt:lpstr>
      <vt:lpstr>Powerpoint theme_Emballator_2021_3</vt:lpstr>
      <vt:lpstr>1_Powerpoint theme_Emballator_2021_3</vt:lpstr>
      <vt:lpstr>Template_Powerpoint_Emballator_2021</vt:lpstr>
      <vt:lpstr>1_Office-tema</vt:lpstr>
      <vt:lpstr>think-cell Slide</vt:lpstr>
      <vt:lpstr>PowerPoint-præsentation</vt:lpstr>
      <vt:lpstr>PowerPoint-præsentation</vt:lpstr>
      <vt:lpstr>PowerPoint-præsentation</vt:lpstr>
      <vt:lpstr>Pioneers of Bio-PE from sugarcane</vt:lpstr>
      <vt:lpstr>Emballator’s Climate Strategy</vt:lpstr>
      <vt:lpstr>PowerPoint-præsentation</vt:lpstr>
      <vt:lpstr>PowerPoint-præsentation</vt:lpstr>
      <vt:lpstr>Reduce emissions from plastics</vt:lpstr>
      <vt:lpstr>PowerPoint-præsentation</vt:lpstr>
      <vt:lpstr>Biobased plastics in thin wall packaging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Emballator climate strategy including biobased plastics in thin wall packaging</dc:title>
  <dc:creator>Maria Edqvist Schultz</dc:creator>
  <cp:lastModifiedBy>Mathilde</cp:lastModifiedBy>
  <cp:revision>3</cp:revision>
  <dcterms:created xsi:type="dcterms:W3CDTF">2023-04-04T11:06:29Z</dcterms:created>
  <dcterms:modified xsi:type="dcterms:W3CDTF">2023-04-12T08:24:18Z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0x010100FC7CAF7770BE924A9B1225288CD6B605</vt:lpwstr>
  </property>
</Properties>
</file>